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60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8288000" cy="10287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veat Brush" panose="020B0604020202020204" charset="-18"/>
      <p:regular r:id="rId39"/>
    </p:embeddedFont>
    <p:embeddedFont>
      <p:font typeface="Quicksand" panose="020B0604020202020204" charset="-18"/>
      <p:regular r:id="rId40"/>
    </p:embeddedFont>
    <p:embeddedFont>
      <p:font typeface="Quicksand Bold" panose="020B0604020202020204" charset="-18"/>
      <p:regular r:id="rId41"/>
    </p:embeddedFont>
    <p:embeddedFont>
      <p:font typeface="Quicksand Medium" panose="020B0604020202020204" charset="-18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68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5.sv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7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5" Type="http://schemas.openxmlformats.org/officeDocument/2006/relationships/image" Target="../media/image39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4.sv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3.sv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1.svg"/><Relationship Id="rId5" Type="http://schemas.openxmlformats.org/officeDocument/2006/relationships/image" Target="../media/image8.svg"/><Relationship Id="rId10" Type="http://schemas.openxmlformats.org/officeDocument/2006/relationships/image" Target="../media/image40.pn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7.sv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5" Type="http://schemas.openxmlformats.org/officeDocument/2006/relationships/image" Target="../media/image49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4.sv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1.sv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50.png"/><Relationship Id="rId2" Type="http://schemas.openxmlformats.org/officeDocument/2006/relationships/image" Target="../media/image5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5" Type="http://schemas.openxmlformats.org/officeDocument/2006/relationships/image" Target="../media/image53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4.svg"/><Relationship Id="rId1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7.sv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5" Type="http://schemas.openxmlformats.org/officeDocument/2006/relationships/image" Target="../media/image17.svg"/><Relationship Id="rId10" Type="http://schemas.openxmlformats.org/officeDocument/2006/relationships/image" Target="../media/image9.png"/><Relationship Id="rId19" Type="http://schemas.openxmlformats.org/officeDocument/2006/relationships/image" Target="../media/image21.svg"/><Relationship Id="rId4" Type="http://schemas.openxmlformats.org/officeDocument/2006/relationships/image" Target="../media/image7.png"/><Relationship Id="rId9" Type="http://schemas.openxmlformats.org/officeDocument/2006/relationships/image" Target="../media/image4.sv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9.sv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4.svg"/><Relationship Id="rId1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2.sv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5" Type="http://schemas.openxmlformats.org/officeDocument/2006/relationships/image" Target="../media/image64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4.svg"/><Relationship Id="rId1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6.sv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svg"/><Relationship Id="rId3" Type="http://schemas.openxmlformats.org/officeDocument/2006/relationships/image" Target="../media/image6.svg"/><Relationship Id="rId7" Type="http://schemas.openxmlformats.org/officeDocument/2006/relationships/image" Target="../media/image70.svg"/><Relationship Id="rId12" Type="http://schemas.openxmlformats.org/officeDocument/2006/relationships/image" Target="../media/image7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openxmlformats.org/officeDocument/2006/relationships/image" Target="../media/image76.sv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72.svg"/><Relationship Id="rId1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8.svg"/><Relationship Id="rId18" Type="http://schemas.openxmlformats.org/officeDocument/2006/relationships/image" Target="../media/image83.png"/><Relationship Id="rId3" Type="http://schemas.openxmlformats.org/officeDocument/2006/relationships/image" Target="../media/image6.svg"/><Relationship Id="rId21" Type="http://schemas.openxmlformats.org/officeDocument/2006/relationships/image" Target="../media/image86.svg"/><Relationship Id="rId7" Type="http://schemas.openxmlformats.org/officeDocument/2006/relationships/image" Target="../media/image2.svg"/><Relationship Id="rId12" Type="http://schemas.openxmlformats.org/officeDocument/2006/relationships/image" Target="../media/image77.png"/><Relationship Id="rId17" Type="http://schemas.openxmlformats.org/officeDocument/2006/relationships/image" Target="../media/image82.svg"/><Relationship Id="rId2" Type="http://schemas.openxmlformats.org/officeDocument/2006/relationships/image" Target="../media/image5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5" Type="http://schemas.openxmlformats.org/officeDocument/2006/relationships/image" Target="../media/image80.svg"/><Relationship Id="rId10" Type="http://schemas.openxmlformats.org/officeDocument/2006/relationships/image" Target="../media/image9.png"/><Relationship Id="rId19" Type="http://schemas.openxmlformats.org/officeDocument/2006/relationships/image" Target="../media/image84.svg"/><Relationship Id="rId4" Type="http://schemas.openxmlformats.org/officeDocument/2006/relationships/image" Target="../media/image7.png"/><Relationship Id="rId9" Type="http://schemas.openxmlformats.org/officeDocument/2006/relationships/image" Target="../media/image4.svg"/><Relationship Id="rId1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89.svg"/><Relationship Id="rId18" Type="http://schemas.openxmlformats.org/officeDocument/2006/relationships/image" Target="../media/image94.png"/><Relationship Id="rId3" Type="http://schemas.openxmlformats.org/officeDocument/2006/relationships/image" Target="../media/image6.svg"/><Relationship Id="rId21" Type="http://schemas.openxmlformats.org/officeDocument/2006/relationships/image" Target="../media/image97.svg"/><Relationship Id="rId7" Type="http://schemas.openxmlformats.org/officeDocument/2006/relationships/image" Target="../media/image70.svg"/><Relationship Id="rId12" Type="http://schemas.openxmlformats.org/officeDocument/2006/relationships/image" Target="../media/image88.png"/><Relationship Id="rId17" Type="http://schemas.openxmlformats.org/officeDocument/2006/relationships/image" Target="../media/image93.svg"/><Relationship Id="rId2" Type="http://schemas.openxmlformats.org/officeDocument/2006/relationships/image" Target="../media/image5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openxmlformats.org/officeDocument/2006/relationships/image" Target="../media/image91.svg"/><Relationship Id="rId23" Type="http://schemas.openxmlformats.org/officeDocument/2006/relationships/image" Target="../media/image99.svg"/><Relationship Id="rId10" Type="http://schemas.openxmlformats.org/officeDocument/2006/relationships/image" Target="../media/image9.png"/><Relationship Id="rId19" Type="http://schemas.openxmlformats.org/officeDocument/2006/relationships/image" Target="../media/image95.svg"/><Relationship Id="rId4" Type="http://schemas.openxmlformats.org/officeDocument/2006/relationships/image" Target="../media/image1.png"/><Relationship Id="rId9" Type="http://schemas.openxmlformats.org/officeDocument/2006/relationships/image" Target="../media/image72.svg"/><Relationship Id="rId14" Type="http://schemas.openxmlformats.org/officeDocument/2006/relationships/image" Target="../media/image90.png"/><Relationship Id="rId22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1.svg"/><Relationship Id="rId18" Type="http://schemas.openxmlformats.org/officeDocument/2006/relationships/image" Target="../media/image106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100.png"/><Relationship Id="rId17" Type="http://schemas.openxmlformats.org/officeDocument/2006/relationships/image" Target="../media/image105.svg"/><Relationship Id="rId2" Type="http://schemas.openxmlformats.org/officeDocument/2006/relationships/image" Target="../media/image5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5" Type="http://schemas.openxmlformats.org/officeDocument/2006/relationships/image" Target="../media/image103.svg"/><Relationship Id="rId10" Type="http://schemas.openxmlformats.org/officeDocument/2006/relationships/image" Target="../media/image9.png"/><Relationship Id="rId19" Type="http://schemas.openxmlformats.org/officeDocument/2006/relationships/image" Target="../media/image107.svg"/><Relationship Id="rId4" Type="http://schemas.openxmlformats.org/officeDocument/2006/relationships/image" Target="../media/image7.png"/><Relationship Id="rId9" Type="http://schemas.openxmlformats.org/officeDocument/2006/relationships/image" Target="../media/image4.svg"/><Relationship Id="rId1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09.png"/><Relationship Id="rId3" Type="http://schemas.openxmlformats.org/officeDocument/2006/relationships/image" Target="../media/image6.svg"/><Relationship Id="rId7" Type="http://schemas.openxmlformats.org/officeDocument/2006/relationships/image" Target="../media/image70.svg"/><Relationship Id="rId12" Type="http://schemas.openxmlformats.org/officeDocument/2006/relationships/image" Target="../media/image10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72.svg"/><Relationship Id="rId14" Type="http://schemas.openxmlformats.org/officeDocument/2006/relationships/image" Target="../media/image11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2.sv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111.png"/><Relationship Id="rId17" Type="http://schemas.openxmlformats.org/officeDocument/2006/relationships/image" Target="../media/image116.svg"/><Relationship Id="rId2" Type="http://schemas.openxmlformats.org/officeDocument/2006/relationships/image" Target="../media/image5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5" Type="http://schemas.openxmlformats.org/officeDocument/2006/relationships/image" Target="../media/image114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4.svg"/><Relationship Id="rId14" Type="http://schemas.openxmlformats.org/officeDocument/2006/relationships/image" Target="../media/image1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18.svg"/><Relationship Id="rId3" Type="http://schemas.openxmlformats.org/officeDocument/2006/relationships/image" Target="../media/image6.svg"/><Relationship Id="rId7" Type="http://schemas.openxmlformats.org/officeDocument/2006/relationships/image" Target="../media/image70.svg"/><Relationship Id="rId12" Type="http://schemas.openxmlformats.org/officeDocument/2006/relationships/image" Target="../media/image1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5" Type="http://schemas.openxmlformats.org/officeDocument/2006/relationships/image" Target="../media/image120.sv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72.svg"/><Relationship Id="rId14" Type="http://schemas.openxmlformats.org/officeDocument/2006/relationships/image" Target="../media/image11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2.sv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1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5" Type="http://schemas.openxmlformats.org/officeDocument/2006/relationships/image" Target="../media/image124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4.svg"/><Relationship Id="rId1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7.sv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5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5" Type="http://schemas.openxmlformats.org/officeDocument/2006/relationships/image" Target="../media/image19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4.sv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4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6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sv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5" Type="http://schemas.openxmlformats.org/officeDocument/2006/relationships/image" Target="../media/image31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4.sv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291215">
            <a:off x="-1309957" y="-698288"/>
            <a:ext cx="5107714" cy="3786093"/>
          </a:xfrm>
          <a:custGeom>
            <a:avLst/>
            <a:gdLst/>
            <a:ahLst/>
            <a:cxnLst/>
            <a:rect l="l" t="t" r="r" b="b"/>
            <a:pathLst>
              <a:path w="5107714" h="3786093">
                <a:moveTo>
                  <a:pt x="0" y="0"/>
                </a:moveTo>
                <a:lnTo>
                  <a:pt x="5107714" y="0"/>
                </a:lnTo>
                <a:lnTo>
                  <a:pt x="5107714" y="3786094"/>
                </a:lnTo>
                <a:lnTo>
                  <a:pt x="0" y="3786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201233" y="7022570"/>
            <a:ext cx="6459866" cy="5716981"/>
          </a:xfrm>
          <a:custGeom>
            <a:avLst/>
            <a:gdLst/>
            <a:ahLst/>
            <a:cxnLst/>
            <a:rect l="l" t="t" r="r" b="b"/>
            <a:pathLst>
              <a:path w="6459866" h="5716981">
                <a:moveTo>
                  <a:pt x="0" y="0"/>
                </a:moveTo>
                <a:lnTo>
                  <a:pt x="6459866" y="0"/>
                </a:lnTo>
                <a:lnTo>
                  <a:pt x="6459866" y="5716981"/>
                </a:lnTo>
                <a:lnTo>
                  <a:pt x="0" y="57169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38400" y="-1465263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515246">
            <a:off x="13309338" y="7487561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6999"/>
                </a:lnTo>
                <a:lnTo>
                  <a:pt x="0" y="47869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22220" y="2915333"/>
            <a:ext cx="6241984" cy="5781637"/>
          </a:xfrm>
          <a:custGeom>
            <a:avLst/>
            <a:gdLst/>
            <a:ahLst/>
            <a:cxnLst/>
            <a:rect l="l" t="t" r="r" b="b"/>
            <a:pathLst>
              <a:path w="6241984" h="5781637">
                <a:moveTo>
                  <a:pt x="0" y="0"/>
                </a:moveTo>
                <a:lnTo>
                  <a:pt x="6241983" y="0"/>
                </a:lnTo>
                <a:lnTo>
                  <a:pt x="6241983" y="5781637"/>
                </a:lnTo>
                <a:lnTo>
                  <a:pt x="0" y="57816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67539" y="2394096"/>
            <a:ext cx="7604441" cy="4159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26"/>
              </a:lnSpc>
            </a:pPr>
            <a:r>
              <a:rPr lang="en-US" sz="16026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Mentalno zdravlje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9509" y="7412641"/>
            <a:ext cx="9952739" cy="1585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0"/>
              </a:lnSpc>
            </a:pPr>
            <a:r>
              <a:rPr lang="en-US" sz="332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Patricia Lacković, OŠ Ljubešćica</a:t>
            </a:r>
          </a:p>
          <a:p>
            <a:pPr algn="ctr">
              <a:lnSpc>
                <a:spcPts val="4250"/>
              </a:lnSpc>
            </a:pPr>
            <a:r>
              <a:rPr lang="en-US" sz="332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stručna suradnica pedagoginja</a:t>
            </a:r>
          </a:p>
          <a:p>
            <a:pPr marL="0" lvl="0" indent="0" algn="ctr">
              <a:lnSpc>
                <a:spcPts val="4250"/>
              </a:lnSpc>
            </a:pPr>
            <a:endParaRPr lang="en-US" sz="3320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674861" y="1194759"/>
            <a:ext cx="2168537" cy="2157380"/>
          </a:xfrm>
          <a:custGeom>
            <a:avLst/>
            <a:gdLst/>
            <a:ahLst/>
            <a:cxnLst/>
            <a:rect l="l" t="t" r="r" b="b"/>
            <a:pathLst>
              <a:path w="2168537" h="2157380">
                <a:moveTo>
                  <a:pt x="0" y="0"/>
                </a:moveTo>
                <a:lnTo>
                  <a:pt x="2168537" y="0"/>
                </a:lnTo>
                <a:lnTo>
                  <a:pt x="2168537" y="2157380"/>
                </a:lnTo>
                <a:lnTo>
                  <a:pt x="0" y="215738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3512" y="0"/>
            <a:ext cx="10940976" cy="10287000"/>
          </a:xfrm>
          <a:custGeom>
            <a:avLst/>
            <a:gdLst/>
            <a:ahLst/>
            <a:cxnLst/>
            <a:rect l="l" t="t" r="r" b="b"/>
            <a:pathLst>
              <a:path w="10940976" h="10287000">
                <a:moveTo>
                  <a:pt x="0" y="0"/>
                </a:moveTo>
                <a:lnTo>
                  <a:pt x="10940976" y="0"/>
                </a:lnTo>
                <a:lnTo>
                  <a:pt x="1094097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56" b="-32753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2553" y="-1210775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72223">
            <a:off x="-284554" y="7702740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7000"/>
                </a:lnTo>
                <a:lnTo>
                  <a:pt x="0" y="47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25800">
            <a:off x="14484815" y="7086021"/>
            <a:ext cx="4904336" cy="3635339"/>
          </a:xfrm>
          <a:custGeom>
            <a:avLst/>
            <a:gdLst/>
            <a:ahLst/>
            <a:cxnLst/>
            <a:rect l="l" t="t" r="r" b="b"/>
            <a:pathLst>
              <a:path w="4904336" h="3635339">
                <a:moveTo>
                  <a:pt x="0" y="0"/>
                </a:moveTo>
                <a:lnTo>
                  <a:pt x="4904337" y="0"/>
                </a:lnTo>
                <a:lnTo>
                  <a:pt x="4904337" y="3635339"/>
                </a:lnTo>
                <a:lnTo>
                  <a:pt x="0" y="363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39496" y="-2825126"/>
            <a:ext cx="8327010" cy="7369404"/>
          </a:xfrm>
          <a:custGeom>
            <a:avLst/>
            <a:gdLst/>
            <a:ahLst/>
            <a:cxnLst/>
            <a:rect l="l" t="t" r="r" b="b"/>
            <a:pathLst>
              <a:path w="8327010" h="7369404">
                <a:moveTo>
                  <a:pt x="0" y="0"/>
                </a:moveTo>
                <a:lnTo>
                  <a:pt x="8327010" y="0"/>
                </a:lnTo>
                <a:lnTo>
                  <a:pt x="8327010" y="7369403"/>
                </a:lnTo>
                <a:lnTo>
                  <a:pt x="0" y="7369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19698" y="3240485"/>
            <a:ext cx="15648603" cy="420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Prijatelji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su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tvoja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"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odabrana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obitelj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"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Oni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te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znaju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u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najboljem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i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najgorem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izdanju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i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svejedno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su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tu</a:t>
            </a:r>
            <a:endParaRPr lang="en-US" sz="3999" dirty="0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Kvalitetno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prijateljstvo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temelji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se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na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povjerenju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,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poštivanju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granica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i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podršci</a:t>
            </a:r>
            <a:endParaRPr lang="en-US" sz="3999" dirty="0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Prijatelj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nije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netko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tko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nas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tjera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da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radimo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stvari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koje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nam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nisu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ugodne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da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bismo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„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upali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u </a:t>
            </a:r>
            <a:r>
              <a:rPr lang="en-US" sz="3999" dirty="0" err="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ekipu</a:t>
            </a:r>
            <a:r>
              <a:rPr lang="en-US" sz="3999" dirty="0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“</a:t>
            </a:r>
          </a:p>
        </p:txBody>
      </p:sp>
      <p:sp>
        <p:nvSpPr>
          <p:cNvPr id="8" name="Freeform 8"/>
          <p:cNvSpPr/>
          <p:nvPr/>
        </p:nvSpPr>
        <p:spPr>
          <a:xfrm>
            <a:off x="13549992" y="1330950"/>
            <a:ext cx="3195604" cy="2017225"/>
          </a:xfrm>
          <a:custGeom>
            <a:avLst/>
            <a:gdLst/>
            <a:ahLst/>
            <a:cxnLst/>
            <a:rect l="l" t="t" r="r" b="b"/>
            <a:pathLst>
              <a:path w="3195604" h="2017225">
                <a:moveTo>
                  <a:pt x="0" y="0"/>
                </a:moveTo>
                <a:lnTo>
                  <a:pt x="3195604" y="0"/>
                </a:lnTo>
                <a:lnTo>
                  <a:pt x="3195604" y="2017225"/>
                </a:lnTo>
                <a:lnTo>
                  <a:pt x="0" y="20172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09447" y="1583370"/>
            <a:ext cx="6745582" cy="123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32"/>
              </a:lnSpc>
            </a:pPr>
            <a:r>
              <a:rPr lang="en-US" sz="8973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Prijateljstvo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2553" y="-1210775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72223">
            <a:off x="-284554" y="7702740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7000"/>
                </a:lnTo>
                <a:lnTo>
                  <a:pt x="0" y="47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25800">
            <a:off x="14484815" y="7086021"/>
            <a:ext cx="4904336" cy="3635339"/>
          </a:xfrm>
          <a:custGeom>
            <a:avLst/>
            <a:gdLst/>
            <a:ahLst/>
            <a:cxnLst/>
            <a:rect l="l" t="t" r="r" b="b"/>
            <a:pathLst>
              <a:path w="4904336" h="3635339">
                <a:moveTo>
                  <a:pt x="0" y="0"/>
                </a:moveTo>
                <a:lnTo>
                  <a:pt x="4904337" y="0"/>
                </a:lnTo>
                <a:lnTo>
                  <a:pt x="4904337" y="3635339"/>
                </a:lnTo>
                <a:lnTo>
                  <a:pt x="0" y="363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39496" y="-2825126"/>
            <a:ext cx="8327010" cy="7369404"/>
          </a:xfrm>
          <a:custGeom>
            <a:avLst/>
            <a:gdLst/>
            <a:ahLst/>
            <a:cxnLst/>
            <a:rect l="l" t="t" r="r" b="b"/>
            <a:pathLst>
              <a:path w="8327010" h="7369404">
                <a:moveTo>
                  <a:pt x="0" y="0"/>
                </a:moveTo>
                <a:lnTo>
                  <a:pt x="8327010" y="0"/>
                </a:lnTo>
                <a:lnTo>
                  <a:pt x="8327010" y="7369403"/>
                </a:lnTo>
                <a:lnTo>
                  <a:pt x="0" y="7369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68177" y="6262489"/>
            <a:ext cx="2641202" cy="2641202"/>
          </a:xfrm>
          <a:custGeom>
            <a:avLst/>
            <a:gdLst/>
            <a:ahLst/>
            <a:cxnLst/>
            <a:rect l="l" t="t" r="r" b="b"/>
            <a:pathLst>
              <a:path w="2641202" h="2641202">
                <a:moveTo>
                  <a:pt x="0" y="0"/>
                </a:moveTo>
                <a:lnTo>
                  <a:pt x="2641201" y="0"/>
                </a:lnTo>
                <a:lnTo>
                  <a:pt x="2641201" y="2641201"/>
                </a:lnTo>
                <a:lnTo>
                  <a:pt x="0" y="26412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18556" y="6262489"/>
            <a:ext cx="3574970" cy="2827206"/>
          </a:xfrm>
          <a:custGeom>
            <a:avLst/>
            <a:gdLst/>
            <a:ahLst/>
            <a:cxnLst/>
            <a:rect l="l" t="t" r="r" b="b"/>
            <a:pathLst>
              <a:path w="3574970" h="2827206">
                <a:moveTo>
                  <a:pt x="0" y="0"/>
                </a:moveTo>
                <a:lnTo>
                  <a:pt x="3574971" y="0"/>
                </a:lnTo>
                <a:lnTo>
                  <a:pt x="3574971" y="2827205"/>
                </a:lnTo>
                <a:lnTo>
                  <a:pt x="0" y="28272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590505" y="6446616"/>
            <a:ext cx="4123240" cy="2458950"/>
          </a:xfrm>
          <a:custGeom>
            <a:avLst/>
            <a:gdLst/>
            <a:ahLst/>
            <a:cxnLst/>
            <a:rect l="l" t="t" r="r" b="b"/>
            <a:pathLst>
              <a:path w="4123240" h="2458950">
                <a:moveTo>
                  <a:pt x="0" y="0"/>
                </a:moveTo>
                <a:lnTo>
                  <a:pt x="4123240" y="0"/>
                </a:lnTo>
                <a:lnTo>
                  <a:pt x="4123240" y="2458951"/>
                </a:lnTo>
                <a:lnTo>
                  <a:pt x="0" y="24589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52363" y="1798681"/>
            <a:ext cx="15406472" cy="123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32"/>
              </a:lnSpc>
            </a:pPr>
            <a:r>
              <a:rPr lang="en-US" sz="8973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Zadatak: „Recept za prijateljstvo“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40695" y="2999952"/>
            <a:ext cx="14862306" cy="279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endParaRPr/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Napiši popis „sastojaka“ (npr. 200 g iskrenosti, prstohvat humora, litra slušanja). Koji je sastojak najvažniji i što se dogodi ako jedan nedostaje (npr. ako nema povjerenja)?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2553" y="-1210775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72223">
            <a:off x="-284554" y="7702740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7000"/>
                </a:lnTo>
                <a:lnTo>
                  <a:pt x="0" y="47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39496" y="-2825126"/>
            <a:ext cx="8327010" cy="7369404"/>
          </a:xfrm>
          <a:custGeom>
            <a:avLst/>
            <a:gdLst/>
            <a:ahLst/>
            <a:cxnLst/>
            <a:rect l="l" t="t" r="r" b="b"/>
            <a:pathLst>
              <a:path w="8327010" h="7369404">
                <a:moveTo>
                  <a:pt x="0" y="0"/>
                </a:moveTo>
                <a:lnTo>
                  <a:pt x="8327010" y="0"/>
                </a:lnTo>
                <a:lnTo>
                  <a:pt x="8327010" y="7369403"/>
                </a:lnTo>
                <a:lnTo>
                  <a:pt x="0" y="73694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21374" y="1348768"/>
            <a:ext cx="1749091" cy="1661637"/>
          </a:xfrm>
          <a:custGeom>
            <a:avLst/>
            <a:gdLst/>
            <a:ahLst/>
            <a:cxnLst/>
            <a:rect l="l" t="t" r="r" b="b"/>
            <a:pathLst>
              <a:path w="1749091" h="1661637">
                <a:moveTo>
                  <a:pt x="0" y="0"/>
                </a:moveTo>
                <a:lnTo>
                  <a:pt x="1749091" y="0"/>
                </a:lnTo>
                <a:lnTo>
                  <a:pt x="1749091" y="1661637"/>
                </a:lnTo>
                <a:lnTo>
                  <a:pt x="0" y="16616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49932" y="3434506"/>
            <a:ext cx="14199879" cy="490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sposobnost da na trenutak ostavimo svoje mišljenje po strani i pokušamo razumjeti kako se druga osoba osjeća u svojoj situaciji (čak i ako se ne slažemo s njom)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„obući tuđe cipele“ -to nije sažaljenje, nego pokušaj razumijevanja tuđe perspektive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Podrška je konkretan korak koji poduzimamo kad vidimo da netko treba pomoć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14085703" y="5590221"/>
            <a:ext cx="3928215" cy="4696779"/>
          </a:xfrm>
          <a:custGeom>
            <a:avLst/>
            <a:gdLst/>
            <a:ahLst/>
            <a:cxnLst/>
            <a:rect l="l" t="t" r="r" b="b"/>
            <a:pathLst>
              <a:path w="3928215" h="4696779">
                <a:moveTo>
                  <a:pt x="3928216" y="0"/>
                </a:moveTo>
                <a:lnTo>
                  <a:pt x="0" y="0"/>
                </a:lnTo>
                <a:lnTo>
                  <a:pt x="0" y="4696779"/>
                </a:lnTo>
                <a:lnTo>
                  <a:pt x="3928216" y="4696779"/>
                </a:lnTo>
                <a:lnTo>
                  <a:pt x="392821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96529" y="1631217"/>
            <a:ext cx="12463292" cy="123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32"/>
              </a:lnSpc>
            </a:pPr>
            <a:r>
              <a:rPr lang="en-US" sz="8973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Empatija i podrška drugima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2553" y="-1210775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72223">
            <a:off x="-284554" y="7702740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7000"/>
                </a:lnTo>
                <a:lnTo>
                  <a:pt x="0" y="47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25800">
            <a:off x="14484815" y="7086021"/>
            <a:ext cx="4904336" cy="3635339"/>
          </a:xfrm>
          <a:custGeom>
            <a:avLst/>
            <a:gdLst/>
            <a:ahLst/>
            <a:cxnLst/>
            <a:rect l="l" t="t" r="r" b="b"/>
            <a:pathLst>
              <a:path w="4904336" h="3635339">
                <a:moveTo>
                  <a:pt x="0" y="0"/>
                </a:moveTo>
                <a:lnTo>
                  <a:pt x="4904337" y="0"/>
                </a:lnTo>
                <a:lnTo>
                  <a:pt x="4904337" y="3635339"/>
                </a:lnTo>
                <a:lnTo>
                  <a:pt x="0" y="363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39496" y="-2825126"/>
            <a:ext cx="8327010" cy="7369404"/>
          </a:xfrm>
          <a:custGeom>
            <a:avLst/>
            <a:gdLst/>
            <a:ahLst/>
            <a:cxnLst/>
            <a:rect l="l" t="t" r="r" b="b"/>
            <a:pathLst>
              <a:path w="8327010" h="7369404">
                <a:moveTo>
                  <a:pt x="0" y="0"/>
                </a:moveTo>
                <a:lnTo>
                  <a:pt x="8327010" y="0"/>
                </a:lnTo>
                <a:lnTo>
                  <a:pt x="8327010" y="7369403"/>
                </a:lnTo>
                <a:lnTo>
                  <a:pt x="0" y="7369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563882" y="7300630"/>
            <a:ext cx="7326081" cy="1415149"/>
            <a:chOff x="0" y="0"/>
            <a:chExt cx="1572284" cy="3037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2284" cy="303712"/>
            </a:xfrm>
            <a:custGeom>
              <a:avLst/>
              <a:gdLst/>
              <a:ahLst/>
              <a:cxnLst/>
              <a:rect l="l" t="t" r="r" b="b"/>
              <a:pathLst>
                <a:path w="1572284" h="303712">
                  <a:moveTo>
                    <a:pt x="52838" y="0"/>
                  </a:moveTo>
                  <a:lnTo>
                    <a:pt x="1519446" y="0"/>
                  </a:lnTo>
                  <a:cubicBezTo>
                    <a:pt x="1533460" y="0"/>
                    <a:pt x="1546899" y="5567"/>
                    <a:pt x="1556808" y="15476"/>
                  </a:cubicBezTo>
                  <a:cubicBezTo>
                    <a:pt x="1566717" y="25385"/>
                    <a:pt x="1572284" y="38825"/>
                    <a:pt x="1572284" y="52838"/>
                  </a:cubicBezTo>
                  <a:lnTo>
                    <a:pt x="1572284" y="250874"/>
                  </a:lnTo>
                  <a:cubicBezTo>
                    <a:pt x="1572284" y="264887"/>
                    <a:pt x="1566717" y="278327"/>
                    <a:pt x="1556808" y="288236"/>
                  </a:cubicBezTo>
                  <a:cubicBezTo>
                    <a:pt x="1546899" y="298145"/>
                    <a:pt x="1533460" y="303712"/>
                    <a:pt x="1519446" y="303712"/>
                  </a:cubicBezTo>
                  <a:lnTo>
                    <a:pt x="52838" y="303712"/>
                  </a:lnTo>
                  <a:cubicBezTo>
                    <a:pt x="23656" y="303712"/>
                    <a:pt x="0" y="280055"/>
                    <a:pt x="0" y="250874"/>
                  </a:cubicBezTo>
                  <a:lnTo>
                    <a:pt x="0" y="52838"/>
                  </a:lnTo>
                  <a:cubicBezTo>
                    <a:pt x="0" y="38825"/>
                    <a:pt x="5567" y="25385"/>
                    <a:pt x="15476" y="15476"/>
                  </a:cubicBezTo>
                  <a:cubicBezTo>
                    <a:pt x="25385" y="5567"/>
                    <a:pt x="38825" y="0"/>
                    <a:pt x="52838" y="0"/>
                  </a:cubicBezTo>
                  <a:close/>
                </a:path>
              </a:pathLst>
            </a:custGeom>
            <a:solidFill>
              <a:srgbClr val="FFA7D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572284" cy="322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6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706670" y="1270380"/>
            <a:ext cx="2057611" cy="1818414"/>
          </a:xfrm>
          <a:custGeom>
            <a:avLst/>
            <a:gdLst/>
            <a:ahLst/>
            <a:cxnLst/>
            <a:rect l="l" t="t" r="r" b="b"/>
            <a:pathLst>
              <a:path w="2057611" h="1818414">
                <a:moveTo>
                  <a:pt x="0" y="0"/>
                </a:moveTo>
                <a:lnTo>
                  <a:pt x="2057611" y="0"/>
                </a:lnTo>
                <a:lnTo>
                  <a:pt x="2057611" y="1818414"/>
                </a:lnTo>
                <a:lnTo>
                  <a:pt x="0" y="1818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96529" y="1631217"/>
            <a:ext cx="11793435" cy="123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32"/>
              </a:lnSpc>
            </a:pPr>
            <a:r>
              <a:rPr lang="en-US" sz="8973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Zadatak: „Što ti treba?“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84861" y="3271975"/>
            <a:ext cx="14123679" cy="349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Rad u paru: Jedan učenik ispriča neki problem (npr. izgubio je kemijsku ili je dobio lošu ocjenu). Drugi učenik ne smije odmah nuditi rješenje („Kupi drugu“), nego mora prvo postaviti empatičko pitanje: „Kako se osjećaš zbog toga?“ ili „Mogu li ti kako pomoći?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89459" y="7456433"/>
            <a:ext cx="6914482" cy="1046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4"/>
              </a:lnSpc>
              <a:spcBef>
                <a:spcPct val="0"/>
              </a:spcBef>
            </a:pPr>
            <a:r>
              <a:rPr lang="en-US" sz="3053" b="1">
                <a:solidFill>
                  <a:srgbClr val="290C0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Koja je najljepša stvar koju je netko učinio za tebe kad ti je bilo teško?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2553" y="-1210775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72223">
            <a:off x="-284554" y="7702740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7000"/>
                </a:lnTo>
                <a:lnTo>
                  <a:pt x="0" y="47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25800">
            <a:off x="14484815" y="7086021"/>
            <a:ext cx="4904336" cy="3635339"/>
          </a:xfrm>
          <a:custGeom>
            <a:avLst/>
            <a:gdLst/>
            <a:ahLst/>
            <a:cxnLst/>
            <a:rect l="l" t="t" r="r" b="b"/>
            <a:pathLst>
              <a:path w="4904336" h="3635339">
                <a:moveTo>
                  <a:pt x="0" y="0"/>
                </a:moveTo>
                <a:lnTo>
                  <a:pt x="4904337" y="0"/>
                </a:lnTo>
                <a:lnTo>
                  <a:pt x="4904337" y="3635339"/>
                </a:lnTo>
                <a:lnTo>
                  <a:pt x="0" y="363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39496" y="-2825126"/>
            <a:ext cx="8327010" cy="7369404"/>
          </a:xfrm>
          <a:custGeom>
            <a:avLst/>
            <a:gdLst/>
            <a:ahLst/>
            <a:cxnLst/>
            <a:rect l="l" t="t" r="r" b="b"/>
            <a:pathLst>
              <a:path w="8327010" h="7369404">
                <a:moveTo>
                  <a:pt x="0" y="0"/>
                </a:moveTo>
                <a:lnTo>
                  <a:pt x="8327010" y="0"/>
                </a:lnTo>
                <a:lnTo>
                  <a:pt x="8327010" y="7369403"/>
                </a:lnTo>
                <a:lnTo>
                  <a:pt x="0" y="7369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81501" y="4455600"/>
            <a:ext cx="4364242" cy="2847668"/>
          </a:xfrm>
          <a:custGeom>
            <a:avLst/>
            <a:gdLst/>
            <a:ahLst/>
            <a:cxnLst/>
            <a:rect l="l" t="t" r="r" b="b"/>
            <a:pathLst>
              <a:path w="4364242" h="2847668">
                <a:moveTo>
                  <a:pt x="0" y="0"/>
                </a:moveTo>
                <a:lnTo>
                  <a:pt x="4364242" y="0"/>
                </a:lnTo>
                <a:lnTo>
                  <a:pt x="4364242" y="2847668"/>
                </a:lnTo>
                <a:lnTo>
                  <a:pt x="0" y="28476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96529" y="1631217"/>
            <a:ext cx="13922624" cy="123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32"/>
              </a:lnSpc>
            </a:pPr>
            <a:r>
              <a:rPr lang="en-US" sz="8973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Kako pružiti podršku prijatelju?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84861" y="3271975"/>
            <a:ext cx="14530378" cy="561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Podrška nije samo lijepa riječ, nego tvoj potez kojim prijatelju daješ do znanja da u problemu nije sam.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Aktivno slušaj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Nemoj osuđivati i držati prodike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Pitaj, ne pretpostavljaj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Budi "tu" i u malim stvarima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Prepoznaj granicu - ako vidiš da je problem prevelik, obrati se odrasloj osobi za pomoć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2553" y="-1210775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72223">
            <a:off x="-284554" y="7702740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7000"/>
                </a:lnTo>
                <a:lnTo>
                  <a:pt x="0" y="47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25800">
            <a:off x="14484815" y="7086021"/>
            <a:ext cx="4904336" cy="3635339"/>
          </a:xfrm>
          <a:custGeom>
            <a:avLst/>
            <a:gdLst/>
            <a:ahLst/>
            <a:cxnLst/>
            <a:rect l="l" t="t" r="r" b="b"/>
            <a:pathLst>
              <a:path w="4904336" h="3635339">
                <a:moveTo>
                  <a:pt x="0" y="0"/>
                </a:moveTo>
                <a:lnTo>
                  <a:pt x="4904337" y="0"/>
                </a:lnTo>
                <a:lnTo>
                  <a:pt x="4904337" y="3635339"/>
                </a:lnTo>
                <a:lnTo>
                  <a:pt x="0" y="363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39496" y="-2825126"/>
            <a:ext cx="8327010" cy="7369404"/>
          </a:xfrm>
          <a:custGeom>
            <a:avLst/>
            <a:gdLst/>
            <a:ahLst/>
            <a:cxnLst/>
            <a:rect l="l" t="t" r="r" b="b"/>
            <a:pathLst>
              <a:path w="8327010" h="7369404">
                <a:moveTo>
                  <a:pt x="0" y="0"/>
                </a:moveTo>
                <a:lnTo>
                  <a:pt x="8327010" y="0"/>
                </a:lnTo>
                <a:lnTo>
                  <a:pt x="8327010" y="7369403"/>
                </a:lnTo>
                <a:lnTo>
                  <a:pt x="0" y="7369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84930" y="3209711"/>
            <a:ext cx="14796610" cy="490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Naš mozak prirodno više primjećuje negativne stvari (mehanizam preživljavanja) 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Zahvalnost je „vježbanje mišića“ mozga da primijeti i ono dobro što nam se podrazumijeva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vještina primjećivanja onoga što već imaš, umjesto da stalno juriš za onim što ti fali (bolje tenisice, više lajkova...)</a:t>
            </a:r>
          </a:p>
          <a:p>
            <a:pPr algn="l">
              <a:lnSpc>
                <a:spcPts val="5599"/>
              </a:lnSpc>
            </a:pPr>
            <a:endParaRPr lang="en-US" sz="3999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486400" y="7946136"/>
            <a:ext cx="7315200" cy="2624328"/>
          </a:xfrm>
          <a:custGeom>
            <a:avLst/>
            <a:gdLst/>
            <a:ahLst/>
            <a:cxnLst/>
            <a:rect l="l" t="t" r="r" b="b"/>
            <a:pathLst>
              <a:path w="7315200" h="2624328">
                <a:moveTo>
                  <a:pt x="0" y="0"/>
                </a:moveTo>
                <a:lnTo>
                  <a:pt x="7315200" y="0"/>
                </a:lnTo>
                <a:lnTo>
                  <a:pt x="7315200" y="2624328"/>
                </a:lnTo>
                <a:lnTo>
                  <a:pt x="0" y="2624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20721" y="1330403"/>
            <a:ext cx="1782280" cy="1782280"/>
          </a:xfrm>
          <a:custGeom>
            <a:avLst/>
            <a:gdLst/>
            <a:ahLst/>
            <a:cxnLst/>
            <a:rect l="l" t="t" r="r" b="b"/>
            <a:pathLst>
              <a:path w="1782280" h="1782280">
                <a:moveTo>
                  <a:pt x="0" y="0"/>
                </a:moveTo>
                <a:lnTo>
                  <a:pt x="1782280" y="0"/>
                </a:lnTo>
                <a:lnTo>
                  <a:pt x="1782280" y="1782280"/>
                </a:lnTo>
                <a:lnTo>
                  <a:pt x="0" y="17822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19401" y="1463753"/>
            <a:ext cx="6554194" cy="123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32"/>
              </a:lnSpc>
            </a:pPr>
            <a:r>
              <a:rPr lang="en-US" sz="8973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Zahvalnost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2553" y="-1210775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72223">
            <a:off x="-284554" y="7702740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7000"/>
                </a:lnTo>
                <a:lnTo>
                  <a:pt x="0" y="47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25800">
            <a:off x="14484815" y="7086021"/>
            <a:ext cx="4904336" cy="3635339"/>
          </a:xfrm>
          <a:custGeom>
            <a:avLst/>
            <a:gdLst/>
            <a:ahLst/>
            <a:cxnLst/>
            <a:rect l="l" t="t" r="r" b="b"/>
            <a:pathLst>
              <a:path w="4904336" h="3635339">
                <a:moveTo>
                  <a:pt x="0" y="0"/>
                </a:moveTo>
                <a:lnTo>
                  <a:pt x="4904337" y="0"/>
                </a:lnTo>
                <a:lnTo>
                  <a:pt x="4904337" y="3635339"/>
                </a:lnTo>
                <a:lnTo>
                  <a:pt x="0" y="363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39496" y="-2825126"/>
            <a:ext cx="8327010" cy="7369404"/>
          </a:xfrm>
          <a:custGeom>
            <a:avLst/>
            <a:gdLst/>
            <a:ahLst/>
            <a:cxnLst/>
            <a:rect l="l" t="t" r="r" b="b"/>
            <a:pathLst>
              <a:path w="8327010" h="7369404">
                <a:moveTo>
                  <a:pt x="0" y="0"/>
                </a:moveTo>
                <a:lnTo>
                  <a:pt x="8327010" y="0"/>
                </a:lnTo>
                <a:lnTo>
                  <a:pt x="8327010" y="7369403"/>
                </a:lnTo>
                <a:lnTo>
                  <a:pt x="0" y="7369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06391" y="3209711"/>
            <a:ext cx="14318140" cy="349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endParaRPr/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Zapiši 3 male, naizgled nebitne stvari koje su se dogodile danas, a na kojima si zahvalan/zahvalna</a:t>
            </a: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      (npr. fina užina, sunčano vrijeme, netko te pohvalio)</a:t>
            </a:r>
          </a:p>
          <a:p>
            <a:pPr algn="l">
              <a:lnSpc>
                <a:spcPts val="5599"/>
              </a:lnSpc>
            </a:pPr>
            <a:endParaRPr lang="en-US" sz="3999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4355543" y="1330403"/>
            <a:ext cx="2327443" cy="2437113"/>
          </a:xfrm>
          <a:custGeom>
            <a:avLst/>
            <a:gdLst/>
            <a:ahLst/>
            <a:cxnLst/>
            <a:rect l="l" t="t" r="r" b="b"/>
            <a:pathLst>
              <a:path w="2327443" h="2437113">
                <a:moveTo>
                  <a:pt x="0" y="0"/>
                </a:moveTo>
                <a:lnTo>
                  <a:pt x="2327443" y="0"/>
                </a:lnTo>
                <a:lnTo>
                  <a:pt x="2327443" y="2437113"/>
                </a:lnTo>
                <a:lnTo>
                  <a:pt x="0" y="24371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05166" y="4997236"/>
            <a:ext cx="2660741" cy="3205712"/>
          </a:xfrm>
          <a:custGeom>
            <a:avLst/>
            <a:gdLst/>
            <a:ahLst/>
            <a:cxnLst/>
            <a:rect l="l" t="t" r="r" b="b"/>
            <a:pathLst>
              <a:path w="2660741" h="3205712">
                <a:moveTo>
                  <a:pt x="0" y="0"/>
                </a:moveTo>
                <a:lnTo>
                  <a:pt x="2660741" y="0"/>
                </a:lnTo>
                <a:lnTo>
                  <a:pt x="2660741" y="3205712"/>
                </a:lnTo>
                <a:lnTo>
                  <a:pt x="0" y="32057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972206" y="6600092"/>
            <a:ext cx="2382832" cy="2350068"/>
          </a:xfrm>
          <a:custGeom>
            <a:avLst/>
            <a:gdLst/>
            <a:ahLst/>
            <a:cxnLst/>
            <a:rect l="l" t="t" r="r" b="b"/>
            <a:pathLst>
              <a:path w="2382832" h="2350068">
                <a:moveTo>
                  <a:pt x="0" y="0"/>
                </a:moveTo>
                <a:lnTo>
                  <a:pt x="2382832" y="0"/>
                </a:lnTo>
                <a:lnTo>
                  <a:pt x="2382832" y="2350068"/>
                </a:lnTo>
                <a:lnTo>
                  <a:pt x="0" y="235006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19401" y="1774758"/>
            <a:ext cx="12343675" cy="123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32"/>
              </a:lnSpc>
            </a:pPr>
            <a:r>
              <a:rPr lang="en-US" sz="8973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Zadatak: „3 dobre stvari“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3400" y="970178"/>
            <a:ext cx="17011830" cy="8288122"/>
          </a:xfrm>
          <a:custGeom>
            <a:avLst/>
            <a:gdLst/>
            <a:ahLst/>
            <a:cxnLst/>
            <a:rect l="l" t="t" r="r" b="b"/>
            <a:pathLst>
              <a:path w="17138540" h="8288122">
                <a:moveTo>
                  <a:pt x="0" y="0"/>
                </a:moveTo>
                <a:lnTo>
                  <a:pt x="17138539" y="0"/>
                </a:lnTo>
                <a:lnTo>
                  <a:pt x="17138539" y="8288122"/>
                </a:lnTo>
                <a:lnTo>
                  <a:pt x="0" y="8288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0" t="-6400" r="-3346"/>
            </a:stretch>
          </a:blipFill>
        </p:spPr>
      </p:sp>
    </p:spTree>
    <p:extLst>
      <p:ext uri="{BB962C8B-B14F-4D97-AF65-F5344CB8AC3E}">
        <p14:creationId xmlns:p14="http://schemas.microsoft.com/office/powerpoint/2010/main" val="3727033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2553" y="-1210775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72223">
            <a:off x="-284554" y="7702740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7000"/>
                </a:lnTo>
                <a:lnTo>
                  <a:pt x="0" y="47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25800">
            <a:off x="14484815" y="7086021"/>
            <a:ext cx="4904336" cy="3635339"/>
          </a:xfrm>
          <a:custGeom>
            <a:avLst/>
            <a:gdLst/>
            <a:ahLst/>
            <a:cxnLst/>
            <a:rect l="l" t="t" r="r" b="b"/>
            <a:pathLst>
              <a:path w="4904336" h="3635339">
                <a:moveTo>
                  <a:pt x="0" y="0"/>
                </a:moveTo>
                <a:lnTo>
                  <a:pt x="4904337" y="0"/>
                </a:lnTo>
                <a:lnTo>
                  <a:pt x="4904337" y="3635339"/>
                </a:lnTo>
                <a:lnTo>
                  <a:pt x="0" y="363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39496" y="-2825126"/>
            <a:ext cx="8327010" cy="7369404"/>
          </a:xfrm>
          <a:custGeom>
            <a:avLst/>
            <a:gdLst/>
            <a:ahLst/>
            <a:cxnLst/>
            <a:rect l="l" t="t" r="r" b="b"/>
            <a:pathLst>
              <a:path w="8327010" h="7369404">
                <a:moveTo>
                  <a:pt x="0" y="0"/>
                </a:moveTo>
                <a:lnTo>
                  <a:pt x="8327010" y="0"/>
                </a:lnTo>
                <a:lnTo>
                  <a:pt x="8327010" y="7369403"/>
                </a:lnTo>
                <a:lnTo>
                  <a:pt x="0" y="7369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45875" y="1290775"/>
            <a:ext cx="1769364" cy="2057400"/>
          </a:xfrm>
          <a:custGeom>
            <a:avLst/>
            <a:gdLst/>
            <a:ahLst/>
            <a:cxnLst/>
            <a:rect l="l" t="t" r="r" b="b"/>
            <a:pathLst>
              <a:path w="1769364" h="2057400">
                <a:moveTo>
                  <a:pt x="0" y="0"/>
                </a:moveTo>
                <a:lnTo>
                  <a:pt x="1769364" y="0"/>
                </a:lnTo>
                <a:lnTo>
                  <a:pt x="176936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5359" y="1771106"/>
            <a:ext cx="8150172" cy="123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32"/>
              </a:lnSpc>
            </a:pPr>
            <a:r>
              <a:rPr lang="en-US" sz="8973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Digitalni balans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32234" y="3271975"/>
            <a:ext cx="15423533" cy="561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Tehnologija je alat, a ne gospodar našeg vremena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Treba znati kada odložiti mobitel jer nam on krade san, pažnju i stvarne trenutke s ljudima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Vještina da koristiš tehnologiju za zabavu i učenje, a da ne postaneš njezin "rob" ili "ovisnik"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Algoritmi su dizajnirani da te drže "zakačenim", svaki swipe je nalet dopamina. Balans ti treba da mozak ne zaboravi kako se fokusirati na stvari koje traju duže od 15 sec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2553" y="-1210775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72223">
            <a:off x="-284554" y="7702740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7000"/>
                </a:lnTo>
                <a:lnTo>
                  <a:pt x="0" y="47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25800">
            <a:off x="14484815" y="7086021"/>
            <a:ext cx="4904336" cy="3635339"/>
          </a:xfrm>
          <a:custGeom>
            <a:avLst/>
            <a:gdLst/>
            <a:ahLst/>
            <a:cxnLst/>
            <a:rect l="l" t="t" r="r" b="b"/>
            <a:pathLst>
              <a:path w="4904336" h="3635339">
                <a:moveTo>
                  <a:pt x="0" y="0"/>
                </a:moveTo>
                <a:lnTo>
                  <a:pt x="4904337" y="0"/>
                </a:lnTo>
                <a:lnTo>
                  <a:pt x="4904337" y="3635339"/>
                </a:lnTo>
                <a:lnTo>
                  <a:pt x="0" y="363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39496" y="-2825126"/>
            <a:ext cx="8327010" cy="7369404"/>
          </a:xfrm>
          <a:custGeom>
            <a:avLst/>
            <a:gdLst/>
            <a:ahLst/>
            <a:cxnLst/>
            <a:rect l="l" t="t" r="r" b="b"/>
            <a:pathLst>
              <a:path w="8327010" h="7369404">
                <a:moveTo>
                  <a:pt x="0" y="0"/>
                </a:moveTo>
                <a:lnTo>
                  <a:pt x="8327010" y="0"/>
                </a:lnTo>
                <a:lnTo>
                  <a:pt x="8327010" y="7369403"/>
                </a:lnTo>
                <a:lnTo>
                  <a:pt x="0" y="7369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93699" y="4544277"/>
            <a:ext cx="3234945" cy="4127521"/>
          </a:xfrm>
          <a:custGeom>
            <a:avLst/>
            <a:gdLst/>
            <a:ahLst/>
            <a:cxnLst/>
            <a:rect l="l" t="t" r="r" b="b"/>
            <a:pathLst>
              <a:path w="3234945" h="4127521">
                <a:moveTo>
                  <a:pt x="0" y="0"/>
                </a:moveTo>
                <a:lnTo>
                  <a:pt x="3234945" y="0"/>
                </a:lnTo>
                <a:lnTo>
                  <a:pt x="3234945" y="4127522"/>
                </a:lnTo>
                <a:lnTo>
                  <a:pt x="0" y="41275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722673" y="7097110"/>
            <a:ext cx="6415995" cy="1380815"/>
            <a:chOff x="0" y="0"/>
            <a:chExt cx="1376966" cy="2963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6966" cy="296343"/>
            </a:xfrm>
            <a:custGeom>
              <a:avLst/>
              <a:gdLst/>
              <a:ahLst/>
              <a:cxnLst/>
              <a:rect l="l" t="t" r="r" b="b"/>
              <a:pathLst>
                <a:path w="1376966" h="296343">
                  <a:moveTo>
                    <a:pt x="60333" y="0"/>
                  </a:moveTo>
                  <a:lnTo>
                    <a:pt x="1316633" y="0"/>
                  </a:lnTo>
                  <a:cubicBezTo>
                    <a:pt x="1332635" y="0"/>
                    <a:pt x="1347981" y="6356"/>
                    <a:pt x="1359295" y="17671"/>
                  </a:cubicBezTo>
                  <a:cubicBezTo>
                    <a:pt x="1370610" y="28986"/>
                    <a:pt x="1376966" y="44332"/>
                    <a:pt x="1376966" y="60333"/>
                  </a:cubicBezTo>
                  <a:lnTo>
                    <a:pt x="1376966" y="236010"/>
                  </a:lnTo>
                  <a:cubicBezTo>
                    <a:pt x="1376966" y="269331"/>
                    <a:pt x="1349954" y="296343"/>
                    <a:pt x="1316633" y="296343"/>
                  </a:cubicBezTo>
                  <a:lnTo>
                    <a:pt x="60333" y="296343"/>
                  </a:lnTo>
                  <a:cubicBezTo>
                    <a:pt x="27012" y="296343"/>
                    <a:pt x="0" y="269331"/>
                    <a:pt x="0" y="236010"/>
                  </a:cubicBezTo>
                  <a:lnTo>
                    <a:pt x="0" y="60333"/>
                  </a:lnTo>
                  <a:cubicBezTo>
                    <a:pt x="0" y="27012"/>
                    <a:pt x="27012" y="0"/>
                    <a:pt x="60333" y="0"/>
                  </a:cubicBezTo>
                  <a:close/>
                </a:path>
              </a:pathLst>
            </a:custGeom>
            <a:solidFill>
              <a:srgbClr val="FFA7D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376966" cy="315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84"/>
                </a:lnSpc>
              </a:pPr>
              <a:r>
                <a:rPr lang="en-US" sz="3503" b="1" spc="266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Otkrijmo zajedno što nas čini sretnima i otpornima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423844" y="7993776"/>
            <a:ext cx="2144333" cy="1862889"/>
          </a:xfrm>
          <a:custGeom>
            <a:avLst/>
            <a:gdLst/>
            <a:ahLst/>
            <a:cxnLst/>
            <a:rect l="l" t="t" r="r" b="b"/>
            <a:pathLst>
              <a:path w="2144333" h="1862889">
                <a:moveTo>
                  <a:pt x="0" y="0"/>
                </a:moveTo>
                <a:lnTo>
                  <a:pt x="2144333" y="0"/>
                </a:lnTo>
                <a:lnTo>
                  <a:pt x="2144333" y="1862889"/>
                </a:lnTo>
                <a:lnTo>
                  <a:pt x="0" y="18628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095573" y="1725131"/>
            <a:ext cx="2431196" cy="2057400"/>
          </a:xfrm>
          <a:custGeom>
            <a:avLst/>
            <a:gdLst/>
            <a:ahLst/>
            <a:cxnLst/>
            <a:rect l="l" t="t" r="r" b="b"/>
            <a:pathLst>
              <a:path w="2431196" h="2057400">
                <a:moveTo>
                  <a:pt x="0" y="0"/>
                </a:moveTo>
                <a:lnTo>
                  <a:pt x="2431197" y="0"/>
                </a:lnTo>
                <a:lnTo>
                  <a:pt x="243119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590843" y="3783508"/>
            <a:ext cx="12600628" cy="256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2882" lvl="1" indent="-396441" algn="l">
              <a:lnSpc>
                <a:spcPts val="5141"/>
              </a:lnSpc>
              <a:buFont typeface="Arial"/>
              <a:buChar char="•"/>
            </a:pP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Mentalno</a:t>
            </a:r>
            <a:r>
              <a:rPr lang="en-US" sz="3672" b="1" dirty="0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zdravlje</a:t>
            </a:r>
            <a:r>
              <a:rPr lang="en-US" sz="3672" b="1" dirty="0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utječe</a:t>
            </a:r>
            <a:r>
              <a:rPr lang="en-US" sz="3672" b="1" dirty="0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na</a:t>
            </a:r>
            <a:r>
              <a:rPr lang="en-US" sz="3672" b="1" dirty="0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to </a:t>
            </a: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kako</a:t>
            </a:r>
            <a:r>
              <a:rPr lang="en-US" sz="3672" b="1" dirty="0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mislimo</a:t>
            </a:r>
            <a:r>
              <a:rPr lang="en-US" sz="3672" b="1" dirty="0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</a:t>
            </a: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osjećamo</a:t>
            </a:r>
            <a:r>
              <a:rPr lang="en-US" sz="3672" b="1" dirty="0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i</a:t>
            </a:r>
            <a:r>
              <a:rPr lang="en-US" sz="3672" b="1" dirty="0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komuniciramo</a:t>
            </a:r>
            <a:r>
              <a:rPr lang="en-US" sz="3672" b="1" dirty="0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s </a:t>
            </a: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drugima</a:t>
            </a:r>
            <a:endParaRPr lang="en-US" sz="3672" b="1" dirty="0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marL="792882" lvl="1" indent="-396441" algn="l">
              <a:lnSpc>
                <a:spcPts val="5141"/>
              </a:lnSpc>
              <a:buFont typeface="Arial"/>
              <a:buChar char="•"/>
            </a:pP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Utječe</a:t>
            </a:r>
            <a:r>
              <a:rPr lang="en-US" sz="3672" b="1" dirty="0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na</a:t>
            </a:r>
            <a:r>
              <a:rPr lang="en-US" sz="3672" b="1" dirty="0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to </a:t>
            </a: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kako</a:t>
            </a:r>
            <a:r>
              <a:rPr lang="en-US" sz="3672" b="1" dirty="0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se </a:t>
            </a: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nosimo</a:t>
            </a:r>
            <a:r>
              <a:rPr lang="en-US" sz="3672" b="1" dirty="0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sa</a:t>
            </a:r>
            <a:r>
              <a:rPr lang="en-US" sz="3672" b="1" dirty="0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stresom</a:t>
            </a:r>
            <a:r>
              <a:rPr lang="en-US" sz="3672" b="1" dirty="0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</a:t>
            </a: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kako</a:t>
            </a:r>
            <a:r>
              <a:rPr lang="en-US" sz="3672" b="1" dirty="0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se </a:t>
            </a: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odnosimo</a:t>
            </a:r>
            <a:r>
              <a:rPr lang="en-US" sz="3672" b="1" dirty="0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prema</a:t>
            </a:r>
            <a:r>
              <a:rPr lang="en-US" sz="3672" b="1" dirty="0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drugima</a:t>
            </a:r>
            <a:r>
              <a:rPr lang="en-US" sz="3672" b="1" dirty="0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i</a:t>
            </a:r>
            <a:r>
              <a:rPr lang="en-US" sz="3672" b="1" dirty="0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kako</a:t>
            </a:r>
            <a:r>
              <a:rPr lang="en-US" sz="3672" b="1" dirty="0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donosimo</a:t>
            </a:r>
            <a:r>
              <a:rPr lang="en-US" sz="3672" b="1" dirty="0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3672" b="1" dirty="0" err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odluke</a:t>
            </a:r>
            <a:endParaRPr lang="en-US" sz="3672" b="1" dirty="0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929243" y="7161914"/>
            <a:ext cx="3404644" cy="1251207"/>
          </a:xfrm>
          <a:custGeom>
            <a:avLst/>
            <a:gdLst/>
            <a:ahLst/>
            <a:cxnLst/>
            <a:rect l="l" t="t" r="r" b="b"/>
            <a:pathLst>
              <a:path w="3404644" h="1251207">
                <a:moveTo>
                  <a:pt x="0" y="0"/>
                </a:moveTo>
                <a:lnTo>
                  <a:pt x="3404643" y="0"/>
                </a:lnTo>
                <a:lnTo>
                  <a:pt x="3404643" y="1251207"/>
                </a:lnTo>
                <a:lnTo>
                  <a:pt x="0" y="125120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095573" y="1962765"/>
            <a:ext cx="7254199" cy="123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32"/>
              </a:lnSpc>
            </a:pPr>
            <a:r>
              <a:rPr lang="en-US" sz="8973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Što je to?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2553" y="-1210775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72223">
            <a:off x="-284554" y="7702740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7000"/>
                </a:lnTo>
                <a:lnTo>
                  <a:pt x="0" y="47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25800">
            <a:off x="14484815" y="7086021"/>
            <a:ext cx="4904336" cy="3635339"/>
          </a:xfrm>
          <a:custGeom>
            <a:avLst/>
            <a:gdLst/>
            <a:ahLst/>
            <a:cxnLst/>
            <a:rect l="l" t="t" r="r" b="b"/>
            <a:pathLst>
              <a:path w="4904336" h="3635339">
                <a:moveTo>
                  <a:pt x="0" y="0"/>
                </a:moveTo>
                <a:lnTo>
                  <a:pt x="4904337" y="0"/>
                </a:lnTo>
                <a:lnTo>
                  <a:pt x="4904337" y="3635339"/>
                </a:lnTo>
                <a:lnTo>
                  <a:pt x="0" y="363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39496" y="-2825126"/>
            <a:ext cx="8327010" cy="7369404"/>
          </a:xfrm>
          <a:custGeom>
            <a:avLst/>
            <a:gdLst/>
            <a:ahLst/>
            <a:cxnLst/>
            <a:rect l="l" t="t" r="r" b="b"/>
            <a:pathLst>
              <a:path w="8327010" h="7369404">
                <a:moveTo>
                  <a:pt x="0" y="0"/>
                </a:moveTo>
                <a:lnTo>
                  <a:pt x="8327010" y="0"/>
                </a:lnTo>
                <a:lnTo>
                  <a:pt x="8327010" y="7369403"/>
                </a:lnTo>
                <a:lnTo>
                  <a:pt x="0" y="7369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62549" y="6668908"/>
            <a:ext cx="5046232" cy="1886029"/>
          </a:xfrm>
          <a:custGeom>
            <a:avLst/>
            <a:gdLst/>
            <a:ahLst/>
            <a:cxnLst/>
            <a:rect l="l" t="t" r="r" b="b"/>
            <a:pathLst>
              <a:path w="5046232" h="1886029">
                <a:moveTo>
                  <a:pt x="0" y="0"/>
                </a:moveTo>
                <a:lnTo>
                  <a:pt x="5046232" y="0"/>
                </a:lnTo>
                <a:lnTo>
                  <a:pt x="5046232" y="1886030"/>
                </a:lnTo>
                <a:lnTo>
                  <a:pt x="0" y="1886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369937" y="6310416"/>
            <a:ext cx="2378503" cy="2603013"/>
          </a:xfrm>
          <a:custGeom>
            <a:avLst/>
            <a:gdLst/>
            <a:ahLst/>
            <a:cxnLst/>
            <a:rect l="l" t="t" r="r" b="b"/>
            <a:pathLst>
              <a:path w="2378503" h="2603013">
                <a:moveTo>
                  <a:pt x="0" y="0"/>
                </a:moveTo>
                <a:lnTo>
                  <a:pt x="2378503" y="0"/>
                </a:lnTo>
                <a:lnTo>
                  <a:pt x="2378503" y="2603014"/>
                </a:lnTo>
                <a:lnTo>
                  <a:pt x="0" y="26030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93828" y="1631217"/>
            <a:ext cx="15183673" cy="123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32"/>
              </a:lnSpc>
            </a:pPr>
            <a:r>
              <a:rPr lang="en-US" sz="8973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Zadatak: „Digitalni detoks izazov“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72623" y="2785106"/>
            <a:ext cx="14530378" cy="349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endParaRPr/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Neka svatko odredi jedan period u danu (npr. sat vremena prije spavanja ili tijekom jela) kada će mobitel biti u drugoj prostoriji. 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Što bi mogli raditi u tom „slobodnom“ vremenu?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2553" y="-1210775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72223">
            <a:off x="-284554" y="7702740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7000"/>
                </a:lnTo>
                <a:lnTo>
                  <a:pt x="0" y="47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25800">
            <a:off x="14484815" y="7086021"/>
            <a:ext cx="4904336" cy="3635339"/>
          </a:xfrm>
          <a:custGeom>
            <a:avLst/>
            <a:gdLst/>
            <a:ahLst/>
            <a:cxnLst/>
            <a:rect l="l" t="t" r="r" b="b"/>
            <a:pathLst>
              <a:path w="4904336" h="3635339">
                <a:moveTo>
                  <a:pt x="0" y="0"/>
                </a:moveTo>
                <a:lnTo>
                  <a:pt x="4904337" y="0"/>
                </a:lnTo>
                <a:lnTo>
                  <a:pt x="4904337" y="3635339"/>
                </a:lnTo>
                <a:lnTo>
                  <a:pt x="0" y="363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39496" y="-2825126"/>
            <a:ext cx="8327010" cy="7369404"/>
          </a:xfrm>
          <a:custGeom>
            <a:avLst/>
            <a:gdLst/>
            <a:ahLst/>
            <a:cxnLst/>
            <a:rect l="l" t="t" r="r" b="b"/>
            <a:pathLst>
              <a:path w="8327010" h="7369404">
                <a:moveTo>
                  <a:pt x="0" y="0"/>
                </a:moveTo>
                <a:lnTo>
                  <a:pt x="8327010" y="0"/>
                </a:lnTo>
                <a:lnTo>
                  <a:pt x="8327010" y="7369403"/>
                </a:lnTo>
                <a:lnTo>
                  <a:pt x="0" y="7369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02337" y="3355975"/>
            <a:ext cx="14123679" cy="420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Samopouzdanje ne znači misliti da smo savršeni, nego znati da imamo vještine da se nosimo s izazovima. 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Gradi se kroz male pobjede i promjenu unutrašnjeg dijaloga (kako razgovaramo sami sa sobom).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Ja mogu</a:t>
            </a:r>
          </a:p>
          <a:p>
            <a:pPr algn="l">
              <a:lnSpc>
                <a:spcPts val="5599"/>
              </a:lnSpc>
            </a:pPr>
            <a:endParaRPr lang="en-US" sz="3999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4403929" y="1196146"/>
            <a:ext cx="2099073" cy="2236029"/>
          </a:xfrm>
          <a:custGeom>
            <a:avLst/>
            <a:gdLst/>
            <a:ahLst/>
            <a:cxnLst/>
            <a:rect l="l" t="t" r="r" b="b"/>
            <a:pathLst>
              <a:path w="2099073" h="2236029">
                <a:moveTo>
                  <a:pt x="0" y="0"/>
                </a:moveTo>
                <a:lnTo>
                  <a:pt x="2099072" y="0"/>
                </a:lnTo>
                <a:lnTo>
                  <a:pt x="2099072" y="2236029"/>
                </a:lnTo>
                <a:lnTo>
                  <a:pt x="0" y="223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62602" y="6585530"/>
            <a:ext cx="3240399" cy="1948290"/>
          </a:xfrm>
          <a:custGeom>
            <a:avLst/>
            <a:gdLst/>
            <a:ahLst/>
            <a:cxnLst/>
            <a:rect l="l" t="t" r="r" b="b"/>
            <a:pathLst>
              <a:path w="3240399" h="1948290">
                <a:moveTo>
                  <a:pt x="0" y="0"/>
                </a:moveTo>
                <a:lnTo>
                  <a:pt x="3240399" y="0"/>
                </a:lnTo>
                <a:lnTo>
                  <a:pt x="3240399" y="1948290"/>
                </a:lnTo>
                <a:lnTo>
                  <a:pt x="0" y="19482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18096" y="1659792"/>
            <a:ext cx="10835676" cy="123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32"/>
              </a:lnSpc>
            </a:pPr>
            <a:r>
              <a:rPr lang="en-US" sz="8973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Jačanje samopouzdanja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2553" y="-1210775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72223">
            <a:off x="-284554" y="7702740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7000"/>
                </a:lnTo>
                <a:lnTo>
                  <a:pt x="0" y="47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25800">
            <a:off x="14484815" y="7086021"/>
            <a:ext cx="4904336" cy="3635339"/>
          </a:xfrm>
          <a:custGeom>
            <a:avLst/>
            <a:gdLst/>
            <a:ahLst/>
            <a:cxnLst/>
            <a:rect l="l" t="t" r="r" b="b"/>
            <a:pathLst>
              <a:path w="4904336" h="3635339">
                <a:moveTo>
                  <a:pt x="0" y="0"/>
                </a:moveTo>
                <a:lnTo>
                  <a:pt x="4904337" y="0"/>
                </a:lnTo>
                <a:lnTo>
                  <a:pt x="4904337" y="3635339"/>
                </a:lnTo>
                <a:lnTo>
                  <a:pt x="0" y="363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39496" y="-2825126"/>
            <a:ext cx="8327010" cy="7369404"/>
          </a:xfrm>
          <a:custGeom>
            <a:avLst/>
            <a:gdLst/>
            <a:ahLst/>
            <a:cxnLst/>
            <a:rect l="l" t="t" r="r" b="b"/>
            <a:pathLst>
              <a:path w="8327010" h="7369404">
                <a:moveTo>
                  <a:pt x="0" y="0"/>
                </a:moveTo>
                <a:lnTo>
                  <a:pt x="8327010" y="0"/>
                </a:lnTo>
                <a:lnTo>
                  <a:pt x="8327010" y="7369403"/>
                </a:lnTo>
                <a:lnTo>
                  <a:pt x="0" y="7369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565508" y="1408551"/>
            <a:ext cx="2937493" cy="1589918"/>
          </a:xfrm>
          <a:custGeom>
            <a:avLst/>
            <a:gdLst/>
            <a:ahLst/>
            <a:cxnLst/>
            <a:rect l="l" t="t" r="r" b="b"/>
            <a:pathLst>
              <a:path w="2937493" h="1589918">
                <a:moveTo>
                  <a:pt x="2937493" y="0"/>
                </a:moveTo>
                <a:lnTo>
                  <a:pt x="0" y="0"/>
                </a:lnTo>
                <a:lnTo>
                  <a:pt x="0" y="1589918"/>
                </a:lnTo>
                <a:lnTo>
                  <a:pt x="2937493" y="1589918"/>
                </a:lnTo>
                <a:lnTo>
                  <a:pt x="293749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5441" y="1655141"/>
            <a:ext cx="12774297" cy="123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32"/>
              </a:lnSpc>
            </a:pPr>
            <a:r>
              <a:rPr lang="en-US" sz="8973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Zadatak: „Promijeni ploču“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49932" y="3434506"/>
            <a:ext cx="14123679" cy="279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Na papir napiši jednu negativnu misao koju često imaš o sebi (npr. „Glup/a sam za matematiku“). Zatim je pretvori u razvojnu misao: „Matematika mi je trenutno teška, ali uz vježbu i pomoć mogu naučiti“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35551" y="0"/>
            <a:ext cx="7016899" cy="10287000"/>
          </a:xfrm>
          <a:custGeom>
            <a:avLst/>
            <a:gdLst/>
            <a:ahLst/>
            <a:cxnLst/>
            <a:rect l="l" t="t" r="r" b="b"/>
            <a:pathLst>
              <a:path w="7016899" h="10287000">
                <a:moveTo>
                  <a:pt x="0" y="0"/>
                </a:moveTo>
                <a:lnTo>
                  <a:pt x="7016898" y="0"/>
                </a:lnTo>
                <a:lnTo>
                  <a:pt x="70168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80"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16092" y="0"/>
            <a:ext cx="7855816" cy="10420770"/>
          </a:xfrm>
          <a:custGeom>
            <a:avLst/>
            <a:gdLst/>
            <a:ahLst/>
            <a:cxnLst/>
            <a:rect l="l" t="t" r="r" b="b"/>
            <a:pathLst>
              <a:path w="7855816" h="10420770">
                <a:moveTo>
                  <a:pt x="0" y="0"/>
                </a:moveTo>
                <a:lnTo>
                  <a:pt x="7855816" y="0"/>
                </a:lnTo>
                <a:lnTo>
                  <a:pt x="7855816" y="10420770"/>
                </a:lnTo>
                <a:lnTo>
                  <a:pt x="0" y="104207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60"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38400" y="-1465263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291215">
            <a:off x="-1309957" y="-698288"/>
            <a:ext cx="5107714" cy="3786093"/>
          </a:xfrm>
          <a:custGeom>
            <a:avLst/>
            <a:gdLst/>
            <a:ahLst/>
            <a:cxnLst/>
            <a:rect l="l" t="t" r="r" b="b"/>
            <a:pathLst>
              <a:path w="5107714" h="3786093">
                <a:moveTo>
                  <a:pt x="0" y="0"/>
                </a:moveTo>
                <a:lnTo>
                  <a:pt x="5107714" y="0"/>
                </a:lnTo>
                <a:lnTo>
                  <a:pt x="5107714" y="3786094"/>
                </a:lnTo>
                <a:lnTo>
                  <a:pt x="0" y="3786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201233" y="7022570"/>
            <a:ext cx="6459866" cy="5716981"/>
          </a:xfrm>
          <a:custGeom>
            <a:avLst/>
            <a:gdLst/>
            <a:ahLst/>
            <a:cxnLst/>
            <a:rect l="l" t="t" r="r" b="b"/>
            <a:pathLst>
              <a:path w="6459866" h="5716981">
                <a:moveTo>
                  <a:pt x="0" y="0"/>
                </a:moveTo>
                <a:lnTo>
                  <a:pt x="6459866" y="0"/>
                </a:lnTo>
                <a:lnTo>
                  <a:pt x="6459866" y="5716981"/>
                </a:lnTo>
                <a:lnTo>
                  <a:pt x="0" y="57169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515246">
            <a:off x="13309338" y="7487561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6999"/>
                </a:lnTo>
                <a:lnTo>
                  <a:pt x="0" y="47869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324968" y="1222118"/>
            <a:ext cx="4910015" cy="7539370"/>
          </a:xfrm>
          <a:custGeom>
            <a:avLst/>
            <a:gdLst/>
            <a:ahLst/>
            <a:cxnLst/>
            <a:rect l="l" t="t" r="r" b="b"/>
            <a:pathLst>
              <a:path w="4910015" h="7539370">
                <a:moveTo>
                  <a:pt x="0" y="0"/>
                </a:moveTo>
                <a:lnTo>
                  <a:pt x="4910015" y="0"/>
                </a:lnTo>
                <a:lnTo>
                  <a:pt x="4910015" y="7539370"/>
                </a:lnTo>
                <a:lnTo>
                  <a:pt x="0" y="75393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246189" y="4391973"/>
            <a:ext cx="7276599" cy="931264"/>
            <a:chOff x="0" y="0"/>
            <a:chExt cx="1751403" cy="2241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51403" cy="224146"/>
            </a:xfrm>
            <a:custGeom>
              <a:avLst/>
              <a:gdLst/>
              <a:ahLst/>
              <a:cxnLst/>
              <a:rect l="l" t="t" r="r" b="b"/>
              <a:pathLst>
                <a:path w="1751403" h="224146">
                  <a:moveTo>
                    <a:pt x="53197" y="0"/>
                  </a:moveTo>
                  <a:lnTo>
                    <a:pt x="1698205" y="0"/>
                  </a:lnTo>
                  <a:cubicBezTo>
                    <a:pt x="1712314" y="0"/>
                    <a:pt x="1725845" y="5605"/>
                    <a:pt x="1735822" y="15581"/>
                  </a:cubicBezTo>
                  <a:cubicBezTo>
                    <a:pt x="1745798" y="25558"/>
                    <a:pt x="1751403" y="39089"/>
                    <a:pt x="1751403" y="53197"/>
                  </a:cubicBezTo>
                  <a:lnTo>
                    <a:pt x="1751403" y="170948"/>
                  </a:lnTo>
                  <a:cubicBezTo>
                    <a:pt x="1751403" y="185057"/>
                    <a:pt x="1745798" y="198588"/>
                    <a:pt x="1735822" y="208565"/>
                  </a:cubicBezTo>
                  <a:cubicBezTo>
                    <a:pt x="1725845" y="218541"/>
                    <a:pt x="1712314" y="224146"/>
                    <a:pt x="1698205" y="224146"/>
                  </a:cubicBezTo>
                  <a:lnTo>
                    <a:pt x="53197" y="224146"/>
                  </a:lnTo>
                  <a:cubicBezTo>
                    <a:pt x="39089" y="224146"/>
                    <a:pt x="25558" y="218541"/>
                    <a:pt x="15581" y="208565"/>
                  </a:cubicBezTo>
                  <a:cubicBezTo>
                    <a:pt x="5605" y="198588"/>
                    <a:pt x="0" y="185057"/>
                    <a:pt x="0" y="170948"/>
                  </a:cubicBezTo>
                  <a:lnTo>
                    <a:pt x="0" y="53197"/>
                  </a:lnTo>
                  <a:cubicBezTo>
                    <a:pt x="0" y="39089"/>
                    <a:pt x="5605" y="25558"/>
                    <a:pt x="15581" y="15581"/>
                  </a:cubicBezTo>
                  <a:cubicBezTo>
                    <a:pt x="25558" y="5605"/>
                    <a:pt x="39089" y="0"/>
                    <a:pt x="53197" y="0"/>
                  </a:cubicBezTo>
                  <a:close/>
                </a:path>
              </a:pathLst>
            </a:custGeom>
            <a:solidFill>
              <a:srgbClr val="FFA7D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751403" cy="243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246189" y="5493100"/>
            <a:ext cx="7276599" cy="931264"/>
            <a:chOff x="0" y="0"/>
            <a:chExt cx="1751403" cy="2241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51403" cy="224146"/>
            </a:xfrm>
            <a:custGeom>
              <a:avLst/>
              <a:gdLst/>
              <a:ahLst/>
              <a:cxnLst/>
              <a:rect l="l" t="t" r="r" b="b"/>
              <a:pathLst>
                <a:path w="1751403" h="224146">
                  <a:moveTo>
                    <a:pt x="53197" y="0"/>
                  </a:moveTo>
                  <a:lnTo>
                    <a:pt x="1698205" y="0"/>
                  </a:lnTo>
                  <a:cubicBezTo>
                    <a:pt x="1712314" y="0"/>
                    <a:pt x="1725845" y="5605"/>
                    <a:pt x="1735822" y="15581"/>
                  </a:cubicBezTo>
                  <a:cubicBezTo>
                    <a:pt x="1745798" y="25558"/>
                    <a:pt x="1751403" y="39089"/>
                    <a:pt x="1751403" y="53197"/>
                  </a:cubicBezTo>
                  <a:lnTo>
                    <a:pt x="1751403" y="170948"/>
                  </a:lnTo>
                  <a:cubicBezTo>
                    <a:pt x="1751403" y="185057"/>
                    <a:pt x="1745798" y="198588"/>
                    <a:pt x="1735822" y="208565"/>
                  </a:cubicBezTo>
                  <a:cubicBezTo>
                    <a:pt x="1725845" y="218541"/>
                    <a:pt x="1712314" y="224146"/>
                    <a:pt x="1698205" y="224146"/>
                  </a:cubicBezTo>
                  <a:lnTo>
                    <a:pt x="53197" y="224146"/>
                  </a:lnTo>
                  <a:cubicBezTo>
                    <a:pt x="39089" y="224146"/>
                    <a:pt x="25558" y="218541"/>
                    <a:pt x="15581" y="208565"/>
                  </a:cubicBezTo>
                  <a:cubicBezTo>
                    <a:pt x="5605" y="198588"/>
                    <a:pt x="0" y="185057"/>
                    <a:pt x="0" y="170948"/>
                  </a:cubicBezTo>
                  <a:lnTo>
                    <a:pt x="0" y="53197"/>
                  </a:lnTo>
                  <a:cubicBezTo>
                    <a:pt x="0" y="39089"/>
                    <a:pt x="5605" y="25558"/>
                    <a:pt x="15581" y="15581"/>
                  </a:cubicBezTo>
                  <a:cubicBezTo>
                    <a:pt x="25558" y="5605"/>
                    <a:pt x="39089" y="0"/>
                    <a:pt x="53197" y="0"/>
                  </a:cubicBezTo>
                  <a:close/>
                </a:path>
              </a:pathLst>
            </a:custGeom>
            <a:solidFill>
              <a:srgbClr val="FFCCE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751403" cy="243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246189" y="7695352"/>
            <a:ext cx="7276599" cy="931264"/>
            <a:chOff x="0" y="0"/>
            <a:chExt cx="1751403" cy="22414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51403" cy="224146"/>
            </a:xfrm>
            <a:custGeom>
              <a:avLst/>
              <a:gdLst/>
              <a:ahLst/>
              <a:cxnLst/>
              <a:rect l="l" t="t" r="r" b="b"/>
              <a:pathLst>
                <a:path w="1751403" h="224146">
                  <a:moveTo>
                    <a:pt x="53197" y="0"/>
                  </a:moveTo>
                  <a:lnTo>
                    <a:pt x="1698205" y="0"/>
                  </a:lnTo>
                  <a:cubicBezTo>
                    <a:pt x="1712314" y="0"/>
                    <a:pt x="1725845" y="5605"/>
                    <a:pt x="1735822" y="15581"/>
                  </a:cubicBezTo>
                  <a:cubicBezTo>
                    <a:pt x="1745798" y="25558"/>
                    <a:pt x="1751403" y="39089"/>
                    <a:pt x="1751403" y="53197"/>
                  </a:cubicBezTo>
                  <a:lnTo>
                    <a:pt x="1751403" y="170948"/>
                  </a:lnTo>
                  <a:cubicBezTo>
                    <a:pt x="1751403" y="185057"/>
                    <a:pt x="1745798" y="198588"/>
                    <a:pt x="1735822" y="208565"/>
                  </a:cubicBezTo>
                  <a:cubicBezTo>
                    <a:pt x="1725845" y="218541"/>
                    <a:pt x="1712314" y="224146"/>
                    <a:pt x="1698205" y="224146"/>
                  </a:cubicBezTo>
                  <a:lnTo>
                    <a:pt x="53197" y="224146"/>
                  </a:lnTo>
                  <a:cubicBezTo>
                    <a:pt x="39089" y="224146"/>
                    <a:pt x="25558" y="218541"/>
                    <a:pt x="15581" y="208565"/>
                  </a:cubicBezTo>
                  <a:cubicBezTo>
                    <a:pt x="5605" y="198588"/>
                    <a:pt x="0" y="185057"/>
                    <a:pt x="0" y="170948"/>
                  </a:cubicBezTo>
                  <a:lnTo>
                    <a:pt x="0" y="53197"/>
                  </a:lnTo>
                  <a:cubicBezTo>
                    <a:pt x="0" y="39089"/>
                    <a:pt x="5605" y="25558"/>
                    <a:pt x="15581" y="15581"/>
                  </a:cubicBezTo>
                  <a:cubicBezTo>
                    <a:pt x="25558" y="5605"/>
                    <a:pt x="39089" y="0"/>
                    <a:pt x="53197" y="0"/>
                  </a:cubicBezTo>
                  <a:close/>
                </a:path>
              </a:pathLst>
            </a:custGeom>
            <a:solidFill>
              <a:srgbClr val="FFCCE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751403" cy="243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6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246189" y="6594226"/>
            <a:ext cx="7276599" cy="931264"/>
            <a:chOff x="0" y="0"/>
            <a:chExt cx="1751403" cy="2241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51403" cy="224146"/>
            </a:xfrm>
            <a:custGeom>
              <a:avLst/>
              <a:gdLst/>
              <a:ahLst/>
              <a:cxnLst/>
              <a:rect l="l" t="t" r="r" b="b"/>
              <a:pathLst>
                <a:path w="1751403" h="224146">
                  <a:moveTo>
                    <a:pt x="53197" y="0"/>
                  </a:moveTo>
                  <a:lnTo>
                    <a:pt x="1698205" y="0"/>
                  </a:lnTo>
                  <a:cubicBezTo>
                    <a:pt x="1712314" y="0"/>
                    <a:pt x="1725845" y="5605"/>
                    <a:pt x="1735822" y="15581"/>
                  </a:cubicBezTo>
                  <a:cubicBezTo>
                    <a:pt x="1745798" y="25558"/>
                    <a:pt x="1751403" y="39089"/>
                    <a:pt x="1751403" y="53197"/>
                  </a:cubicBezTo>
                  <a:lnTo>
                    <a:pt x="1751403" y="170948"/>
                  </a:lnTo>
                  <a:cubicBezTo>
                    <a:pt x="1751403" y="185057"/>
                    <a:pt x="1745798" y="198588"/>
                    <a:pt x="1735822" y="208565"/>
                  </a:cubicBezTo>
                  <a:cubicBezTo>
                    <a:pt x="1725845" y="218541"/>
                    <a:pt x="1712314" y="224146"/>
                    <a:pt x="1698205" y="224146"/>
                  </a:cubicBezTo>
                  <a:lnTo>
                    <a:pt x="53197" y="224146"/>
                  </a:lnTo>
                  <a:cubicBezTo>
                    <a:pt x="39089" y="224146"/>
                    <a:pt x="25558" y="218541"/>
                    <a:pt x="15581" y="208565"/>
                  </a:cubicBezTo>
                  <a:cubicBezTo>
                    <a:pt x="5605" y="198588"/>
                    <a:pt x="0" y="185057"/>
                    <a:pt x="0" y="170948"/>
                  </a:cubicBezTo>
                  <a:lnTo>
                    <a:pt x="0" y="53197"/>
                  </a:lnTo>
                  <a:cubicBezTo>
                    <a:pt x="0" y="39089"/>
                    <a:pt x="5605" y="25558"/>
                    <a:pt x="15581" y="15581"/>
                  </a:cubicBezTo>
                  <a:cubicBezTo>
                    <a:pt x="25558" y="5605"/>
                    <a:pt x="39089" y="0"/>
                    <a:pt x="53197" y="0"/>
                  </a:cubicBezTo>
                  <a:close/>
                </a:path>
              </a:pathLst>
            </a:custGeom>
            <a:solidFill>
              <a:srgbClr val="FFA7D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1751403" cy="243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6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5935950" y="5991537"/>
            <a:ext cx="1551341" cy="1413660"/>
          </a:xfrm>
          <a:custGeom>
            <a:avLst/>
            <a:gdLst/>
            <a:ahLst/>
            <a:cxnLst/>
            <a:rect l="l" t="t" r="r" b="b"/>
            <a:pathLst>
              <a:path w="1551341" h="1413660">
                <a:moveTo>
                  <a:pt x="0" y="0"/>
                </a:moveTo>
                <a:lnTo>
                  <a:pt x="1551341" y="0"/>
                </a:lnTo>
                <a:lnTo>
                  <a:pt x="1551341" y="1413660"/>
                </a:lnTo>
                <a:lnTo>
                  <a:pt x="0" y="14136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246189" y="1716492"/>
            <a:ext cx="9078779" cy="2411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32"/>
              </a:lnSpc>
              <a:spcBef>
                <a:spcPct val="0"/>
              </a:spcBef>
            </a:pPr>
            <a:r>
              <a:rPr lang="en-US" sz="8973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Mentalna zdravstvena stanja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198184" y="4502742"/>
            <a:ext cx="5372610" cy="700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9"/>
              </a:lnSpc>
            </a:pPr>
            <a:r>
              <a:rPr lang="en-US" sz="2231" b="1">
                <a:solidFill>
                  <a:srgbClr val="290C0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Anksioznost</a:t>
            </a:r>
            <a:r>
              <a:rPr lang="en-US" sz="223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: Stalna briga ili strah koji ometa svakodnevni život.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794669" y="5603868"/>
            <a:ext cx="6179639" cy="700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9"/>
              </a:lnSpc>
            </a:pPr>
            <a:r>
              <a:rPr lang="en-US" sz="2231" b="1">
                <a:solidFill>
                  <a:srgbClr val="290C0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Depresija</a:t>
            </a:r>
            <a:r>
              <a:rPr lang="en-US" sz="223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: Osjećaj preplavljenosti tugom, gubitak interesa za aktivnosti.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24978" y="6704994"/>
            <a:ext cx="6665611" cy="700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9"/>
              </a:lnSpc>
            </a:pPr>
            <a:r>
              <a:rPr lang="en-US" sz="2231" b="1">
                <a:solidFill>
                  <a:srgbClr val="290C0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Stres</a:t>
            </a:r>
            <a:r>
              <a:rPr lang="en-US" sz="223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: Emocionalna ili fizička napetost uzrokovana životnim zahtjevima ili teškim situacijama.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478389" y="7806121"/>
            <a:ext cx="6812200" cy="3167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9"/>
              </a:lnSpc>
            </a:pPr>
            <a:r>
              <a:rPr lang="en-US" sz="2231" b="1">
                <a:solidFill>
                  <a:srgbClr val="290C0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Burnout</a:t>
            </a:r>
            <a:r>
              <a:rPr lang="en-US" sz="223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: Ekstremni umor uzrokovan dugotrajnim stresom, obično zbog posla ili odgovornosti.</a:t>
            </a: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6" name="Freeform 26"/>
          <p:cNvSpPr/>
          <p:nvPr/>
        </p:nvSpPr>
        <p:spPr>
          <a:xfrm rot="6958044">
            <a:off x="4442254" y="151392"/>
            <a:ext cx="1551341" cy="1413660"/>
          </a:xfrm>
          <a:custGeom>
            <a:avLst/>
            <a:gdLst/>
            <a:ahLst/>
            <a:cxnLst/>
            <a:rect l="l" t="t" r="r" b="b"/>
            <a:pathLst>
              <a:path w="1551341" h="1413660">
                <a:moveTo>
                  <a:pt x="0" y="0"/>
                </a:moveTo>
                <a:lnTo>
                  <a:pt x="1551342" y="0"/>
                </a:lnTo>
                <a:lnTo>
                  <a:pt x="1551342" y="1413659"/>
                </a:lnTo>
                <a:lnTo>
                  <a:pt x="0" y="14136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2553" y="-1210775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72223">
            <a:off x="-284554" y="7702740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7000"/>
                </a:lnTo>
                <a:lnTo>
                  <a:pt x="0" y="47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25800">
            <a:off x="14484815" y="7086021"/>
            <a:ext cx="4904336" cy="3635339"/>
          </a:xfrm>
          <a:custGeom>
            <a:avLst/>
            <a:gdLst/>
            <a:ahLst/>
            <a:cxnLst/>
            <a:rect l="l" t="t" r="r" b="b"/>
            <a:pathLst>
              <a:path w="4904336" h="3635339">
                <a:moveTo>
                  <a:pt x="0" y="0"/>
                </a:moveTo>
                <a:lnTo>
                  <a:pt x="4904337" y="0"/>
                </a:lnTo>
                <a:lnTo>
                  <a:pt x="4904337" y="3635339"/>
                </a:lnTo>
                <a:lnTo>
                  <a:pt x="0" y="363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39496" y="-2825126"/>
            <a:ext cx="8327010" cy="7369404"/>
          </a:xfrm>
          <a:custGeom>
            <a:avLst/>
            <a:gdLst/>
            <a:ahLst/>
            <a:cxnLst/>
            <a:rect l="l" t="t" r="r" b="b"/>
            <a:pathLst>
              <a:path w="8327010" h="7369404">
                <a:moveTo>
                  <a:pt x="0" y="0"/>
                </a:moveTo>
                <a:lnTo>
                  <a:pt x="8327010" y="0"/>
                </a:lnTo>
                <a:lnTo>
                  <a:pt x="8327010" y="7369403"/>
                </a:lnTo>
                <a:lnTo>
                  <a:pt x="0" y="7369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102879" y="5961276"/>
            <a:ext cx="4195169" cy="2089340"/>
            <a:chOff x="0" y="0"/>
            <a:chExt cx="450060" cy="2241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0060" cy="224146"/>
            </a:xfrm>
            <a:custGeom>
              <a:avLst/>
              <a:gdLst/>
              <a:ahLst/>
              <a:cxnLst/>
              <a:rect l="l" t="t" r="r" b="b"/>
              <a:pathLst>
                <a:path w="450060" h="224146">
                  <a:moveTo>
                    <a:pt x="92272" y="0"/>
                  </a:moveTo>
                  <a:lnTo>
                    <a:pt x="357788" y="0"/>
                  </a:lnTo>
                  <a:cubicBezTo>
                    <a:pt x="408749" y="0"/>
                    <a:pt x="450060" y="41312"/>
                    <a:pt x="450060" y="92272"/>
                  </a:cubicBezTo>
                  <a:lnTo>
                    <a:pt x="450060" y="131874"/>
                  </a:lnTo>
                  <a:cubicBezTo>
                    <a:pt x="450060" y="182834"/>
                    <a:pt x="408749" y="224146"/>
                    <a:pt x="357788" y="224146"/>
                  </a:cubicBezTo>
                  <a:lnTo>
                    <a:pt x="92272" y="224146"/>
                  </a:lnTo>
                  <a:cubicBezTo>
                    <a:pt x="41312" y="224146"/>
                    <a:pt x="0" y="182834"/>
                    <a:pt x="0" y="131874"/>
                  </a:cubicBezTo>
                  <a:lnTo>
                    <a:pt x="0" y="92272"/>
                  </a:lnTo>
                  <a:cubicBezTo>
                    <a:pt x="0" y="41312"/>
                    <a:pt x="41312" y="0"/>
                    <a:pt x="92272" y="0"/>
                  </a:cubicBezTo>
                  <a:close/>
                </a:path>
              </a:pathLst>
            </a:custGeom>
            <a:solidFill>
              <a:srgbClr val="FFA7D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450060" cy="243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46416" y="5961276"/>
            <a:ext cx="4195169" cy="2089340"/>
            <a:chOff x="0" y="0"/>
            <a:chExt cx="450060" cy="2241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0060" cy="224146"/>
            </a:xfrm>
            <a:custGeom>
              <a:avLst/>
              <a:gdLst/>
              <a:ahLst/>
              <a:cxnLst/>
              <a:rect l="l" t="t" r="r" b="b"/>
              <a:pathLst>
                <a:path w="450060" h="224146">
                  <a:moveTo>
                    <a:pt x="92272" y="0"/>
                  </a:moveTo>
                  <a:lnTo>
                    <a:pt x="357788" y="0"/>
                  </a:lnTo>
                  <a:cubicBezTo>
                    <a:pt x="408749" y="0"/>
                    <a:pt x="450060" y="41312"/>
                    <a:pt x="450060" y="92272"/>
                  </a:cubicBezTo>
                  <a:lnTo>
                    <a:pt x="450060" y="131874"/>
                  </a:lnTo>
                  <a:cubicBezTo>
                    <a:pt x="450060" y="182834"/>
                    <a:pt x="408749" y="224146"/>
                    <a:pt x="357788" y="224146"/>
                  </a:cubicBezTo>
                  <a:lnTo>
                    <a:pt x="92272" y="224146"/>
                  </a:lnTo>
                  <a:cubicBezTo>
                    <a:pt x="41312" y="224146"/>
                    <a:pt x="0" y="182834"/>
                    <a:pt x="0" y="131874"/>
                  </a:cubicBezTo>
                  <a:lnTo>
                    <a:pt x="0" y="92272"/>
                  </a:lnTo>
                  <a:cubicBezTo>
                    <a:pt x="0" y="41312"/>
                    <a:pt x="41312" y="0"/>
                    <a:pt x="92272" y="0"/>
                  </a:cubicBezTo>
                  <a:close/>
                </a:path>
              </a:pathLst>
            </a:custGeom>
            <a:solidFill>
              <a:srgbClr val="FFCCE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450060" cy="243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829456" y="5961276"/>
            <a:ext cx="4195169" cy="2089340"/>
            <a:chOff x="0" y="0"/>
            <a:chExt cx="450060" cy="22414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50060" cy="224146"/>
            </a:xfrm>
            <a:custGeom>
              <a:avLst/>
              <a:gdLst/>
              <a:ahLst/>
              <a:cxnLst/>
              <a:rect l="l" t="t" r="r" b="b"/>
              <a:pathLst>
                <a:path w="450060" h="224146">
                  <a:moveTo>
                    <a:pt x="92272" y="0"/>
                  </a:moveTo>
                  <a:lnTo>
                    <a:pt x="357788" y="0"/>
                  </a:lnTo>
                  <a:cubicBezTo>
                    <a:pt x="408749" y="0"/>
                    <a:pt x="450060" y="41312"/>
                    <a:pt x="450060" y="92272"/>
                  </a:cubicBezTo>
                  <a:lnTo>
                    <a:pt x="450060" y="131874"/>
                  </a:lnTo>
                  <a:cubicBezTo>
                    <a:pt x="450060" y="182834"/>
                    <a:pt x="408749" y="224146"/>
                    <a:pt x="357788" y="224146"/>
                  </a:cubicBezTo>
                  <a:lnTo>
                    <a:pt x="92272" y="224146"/>
                  </a:lnTo>
                  <a:cubicBezTo>
                    <a:pt x="41312" y="224146"/>
                    <a:pt x="0" y="182834"/>
                    <a:pt x="0" y="131874"/>
                  </a:cubicBezTo>
                  <a:lnTo>
                    <a:pt x="0" y="92272"/>
                  </a:lnTo>
                  <a:cubicBezTo>
                    <a:pt x="0" y="41312"/>
                    <a:pt x="41312" y="0"/>
                    <a:pt x="92272" y="0"/>
                  </a:cubicBezTo>
                  <a:close/>
                </a:path>
              </a:pathLst>
            </a:custGeom>
            <a:solidFill>
              <a:srgbClr val="FFA7DB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450060" cy="243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6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8195855" y="3817381"/>
            <a:ext cx="1884180" cy="1775840"/>
          </a:xfrm>
          <a:custGeom>
            <a:avLst/>
            <a:gdLst/>
            <a:ahLst/>
            <a:cxnLst/>
            <a:rect l="l" t="t" r="r" b="b"/>
            <a:pathLst>
              <a:path w="1884180" h="1775840">
                <a:moveTo>
                  <a:pt x="0" y="0"/>
                </a:moveTo>
                <a:lnTo>
                  <a:pt x="1884180" y="0"/>
                </a:lnTo>
                <a:lnTo>
                  <a:pt x="1884180" y="1775840"/>
                </a:lnTo>
                <a:lnTo>
                  <a:pt x="0" y="17758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906621" y="3727212"/>
            <a:ext cx="1567388" cy="1956178"/>
          </a:xfrm>
          <a:custGeom>
            <a:avLst/>
            <a:gdLst/>
            <a:ahLst/>
            <a:cxnLst/>
            <a:rect l="l" t="t" r="r" b="b"/>
            <a:pathLst>
              <a:path w="1567388" h="1956178">
                <a:moveTo>
                  <a:pt x="0" y="0"/>
                </a:moveTo>
                <a:lnTo>
                  <a:pt x="1567388" y="0"/>
                </a:lnTo>
                <a:lnTo>
                  <a:pt x="1567388" y="1956178"/>
                </a:lnTo>
                <a:lnTo>
                  <a:pt x="0" y="19561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534901" y="3727212"/>
            <a:ext cx="1804574" cy="1956178"/>
          </a:xfrm>
          <a:custGeom>
            <a:avLst/>
            <a:gdLst/>
            <a:ahLst/>
            <a:cxnLst/>
            <a:rect l="l" t="t" r="r" b="b"/>
            <a:pathLst>
              <a:path w="1804574" h="1956178">
                <a:moveTo>
                  <a:pt x="0" y="0"/>
                </a:moveTo>
                <a:lnTo>
                  <a:pt x="1804574" y="0"/>
                </a:lnTo>
                <a:lnTo>
                  <a:pt x="1804574" y="1956178"/>
                </a:lnTo>
                <a:lnTo>
                  <a:pt x="0" y="19561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28700" y="859575"/>
            <a:ext cx="1757347" cy="1394894"/>
          </a:xfrm>
          <a:custGeom>
            <a:avLst/>
            <a:gdLst/>
            <a:ahLst/>
            <a:cxnLst/>
            <a:rect l="l" t="t" r="r" b="b"/>
            <a:pathLst>
              <a:path w="1757347" h="1394894">
                <a:moveTo>
                  <a:pt x="0" y="0"/>
                </a:moveTo>
                <a:lnTo>
                  <a:pt x="1757347" y="0"/>
                </a:lnTo>
                <a:lnTo>
                  <a:pt x="1757347" y="1394894"/>
                </a:lnTo>
                <a:lnTo>
                  <a:pt x="0" y="139489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651313">
            <a:off x="16646125" y="3997773"/>
            <a:ext cx="909574" cy="1239624"/>
          </a:xfrm>
          <a:custGeom>
            <a:avLst/>
            <a:gdLst/>
            <a:ahLst/>
            <a:cxnLst/>
            <a:rect l="l" t="t" r="r" b="b"/>
            <a:pathLst>
              <a:path w="909574" h="1239624">
                <a:moveTo>
                  <a:pt x="0" y="0"/>
                </a:moveTo>
                <a:lnTo>
                  <a:pt x="909574" y="0"/>
                </a:lnTo>
                <a:lnTo>
                  <a:pt x="909574" y="1239625"/>
                </a:lnTo>
                <a:lnTo>
                  <a:pt x="0" y="1239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102879" y="2125648"/>
            <a:ext cx="14308305" cy="123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32"/>
              </a:lnSpc>
              <a:spcBef>
                <a:spcPct val="0"/>
              </a:spcBef>
            </a:pPr>
            <a:r>
              <a:rPr lang="en-US" sz="8973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Brini o svom mentalnom zdravlju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37618" y="6298657"/>
            <a:ext cx="3727723" cy="387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9"/>
              </a:lnSpc>
            </a:pPr>
            <a:r>
              <a:rPr lang="en-US" sz="223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Odvojite vrijeme za aktivnosti koje vas osvježavaju, poput čitanja, hodanja ili slušanja glazbe.</a:t>
            </a: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251425" y="6298657"/>
            <a:ext cx="3785150" cy="387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9"/>
              </a:lnSpc>
            </a:pPr>
            <a:r>
              <a:rPr lang="en-US" sz="223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Kretanje tijela oslobađa endorfine koji pomažu u smanjenju stresa i poboljšanju raspoloženja.</a:t>
            </a: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177129" y="6298657"/>
            <a:ext cx="3499823" cy="387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9"/>
              </a:lnSpc>
            </a:pPr>
            <a:r>
              <a:rPr lang="en-US" sz="2231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Vježbe poput meditacije ili joge mogu vam pomoći uzemljiti misli i smanjiti anksioznost.</a:t>
            </a: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2789"/>
              </a:lnSpc>
            </a:pPr>
            <a:endParaRPr lang="en-US" sz="2231">
              <a:solidFill>
                <a:srgbClr val="290C0E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88537" y="-167242"/>
            <a:ext cx="7624788" cy="10526235"/>
          </a:xfrm>
          <a:custGeom>
            <a:avLst/>
            <a:gdLst/>
            <a:ahLst/>
            <a:cxnLst/>
            <a:rect l="l" t="t" r="r" b="b"/>
            <a:pathLst>
              <a:path w="7624788" h="10526235">
                <a:moveTo>
                  <a:pt x="0" y="0"/>
                </a:moveTo>
                <a:lnTo>
                  <a:pt x="7624788" y="0"/>
                </a:lnTo>
                <a:lnTo>
                  <a:pt x="7624788" y="10526234"/>
                </a:lnTo>
                <a:lnTo>
                  <a:pt x="0" y="105262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95" b="-6926"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38400" y="-1465263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291215">
            <a:off x="-1309957" y="-698288"/>
            <a:ext cx="5107714" cy="3786093"/>
          </a:xfrm>
          <a:custGeom>
            <a:avLst/>
            <a:gdLst/>
            <a:ahLst/>
            <a:cxnLst/>
            <a:rect l="l" t="t" r="r" b="b"/>
            <a:pathLst>
              <a:path w="5107714" h="3786093">
                <a:moveTo>
                  <a:pt x="0" y="0"/>
                </a:moveTo>
                <a:lnTo>
                  <a:pt x="5107714" y="0"/>
                </a:lnTo>
                <a:lnTo>
                  <a:pt x="5107714" y="3786094"/>
                </a:lnTo>
                <a:lnTo>
                  <a:pt x="0" y="3786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201233" y="7022570"/>
            <a:ext cx="6459866" cy="5716981"/>
          </a:xfrm>
          <a:custGeom>
            <a:avLst/>
            <a:gdLst/>
            <a:ahLst/>
            <a:cxnLst/>
            <a:rect l="l" t="t" r="r" b="b"/>
            <a:pathLst>
              <a:path w="6459866" h="5716981">
                <a:moveTo>
                  <a:pt x="0" y="0"/>
                </a:moveTo>
                <a:lnTo>
                  <a:pt x="6459866" y="0"/>
                </a:lnTo>
                <a:lnTo>
                  <a:pt x="6459866" y="5716981"/>
                </a:lnTo>
                <a:lnTo>
                  <a:pt x="0" y="57169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515246">
            <a:off x="13309338" y="7487561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6999"/>
                </a:lnTo>
                <a:lnTo>
                  <a:pt x="0" y="47869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68996" y="7503073"/>
            <a:ext cx="1034675" cy="968714"/>
          </a:xfrm>
          <a:custGeom>
            <a:avLst/>
            <a:gdLst/>
            <a:ahLst/>
            <a:cxnLst/>
            <a:rect l="l" t="t" r="r" b="b"/>
            <a:pathLst>
              <a:path w="1034675" h="968714">
                <a:moveTo>
                  <a:pt x="0" y="0"/>
                </a:moveTo>
                <a:lnTo>
                  <a:pt x="1034675" y="0"/>
                </a:lnTo>
                <a:lnTo>
                  <a:pt x="1034675" y="968714"/>
                </a:lnTo>
                <a:lnTo>
                  <a:pt x="0" y="9687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890533" y="6066296"/>
            <a:ext cx="1191601" cy="1194587"/>
          </a:xfrm>
          <a:custGeom>
            <a:avLst/>
            <a:gdLst/>
            <a:ahLst/>
            <a:cxnLst/>
            <a:rect l="l" t="t" r="r" b="b"/>
            <a:pathLst>
              <a:path w="1191601" h="1194587">
                <a:moveTo>
                  <a:pt x="0" y="0"/>
                </a:moveTo>
                <a:lnTo>
                  <a:pt x="1191601" y="0"/>
                </a:lnTo>
                <a:lnTo>
                  <a:pt x="1191601" y="1194587"/>
                </a:lnTo>
                <a:lnTo>
                  <a:pt x="0" y="11945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68996" y="4552015"/>
            <a:ext cx="1046694" cy="1171127"/>
          </a:xfrm>
          <a:custGeom>
            <a:avLst/>
            <a:gdLst/>
            <a:ahLst/>
            <a:cxnLst/>
            <a:rect l="l" t="t" r="r" b="b"/>
            <a:pathLst>
              <a:path w="1046694" h="1171127">
                <a:moveTo>
                  <a:pt x="0" y="0"/>
                </a:moveTo>
                <a:lnTo>
                  <a:pt x="1046695" y="0"/>
                </a:lnTo>
                <a:lnTo>
                  <a:pt x="1046695" y="1171127"/>
                </a:lnTo>
                <a:lnTo>
                  <a:pt x="0" y="11711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93007" y="1565561"/>
            <a:ext cx="4928302" cy="7155429"/>
          </a:xfrm>
          <a:custGeom>
            <a:avLst/>
            <a:gdLst/>
            <a:ahLst/>
            <a:cxnLst/>
            <a:rect l="l" t="t" r="r" b="b"/>
            <a:pathLst>
              <a:path w="4928302" h="7155429">
                <a:moveTo>
                  <a:pt x="0" y="0"/>
                </a:moveTo>
                <a:lnTo>
                  <a:pt x="4928301" y="0"/>
                </a:lnTo>
                <a:lnTo>
                  <a:pt x="4928301" y="7155428"/>
                </a:lnTo>
                <a:lnTo>
                  <a:pt x="0" y="715542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145587" y="2124265"/>
            <a:ext cx="1318928" cy="1287603"/>
          </a:xfrm>
          <a:custGeom>
            <a:avLst/>
            <a:gdLst/>
            <a:ahLst/>
            <a:cxnLst/>
            <a:rect l="l" t="t" r="r" b="b"/>
            <a:pathLst>
              <a:path w="1318928" h="1287603">
                <a:moveTo>
                  <a:pt x="0" y="0"/>
                </a:moveTo>
                <a:lnTo>
                  <a:pt x="1318928" y="0"/>
                </a:lnTo>
                <a:lnTo>
                  <a:pt x="1318928" y="1287603"/>
                </a:lnTo>
                <a:lnTo>
                  <a:pt x="0" y="128760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13992" y="2783800"/>
            <a:ext cx="979015" cy="1477758"/>
          </a:xfrm>
          <a:custGeom>
            <a:avLst/>
            <a:gdLst/>
            <a:ahLst/>
            <a:cxnLst/>
            <a:rect l="l" t="t" r="r" b="b"/>
            <a:pathLst>
              <a:path w="979015" h="1477758">
                <a:moveTo>
                  <a:pt x="0" y="0"/>
                </a:moveTo>
                <a:lnTo>
                  <a:pt x="979015" y="0"/>
                </a:lnTo>
                <a:lnTo>
                  <a:pt x="979015" y="1477758"/>
                </a:lnTo>
                <a:lnTo>
                  <a:pt x="0" y="147775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968996" y="1797672"/>
            <a:ext cx="8176591" cy="10678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32"/>
              </a:lnSpc>
              <a:spcBef>
                <a:spcPct val="0"/>
              </a:spcBef>
            </a:pPr>
            <a:r>
              <a:rPr lang="en-US" sz="8973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Zdr</a:t>
            </a:r>
            <a:r>
              <a:rPr lang="en-US" sz="8973" u="none" strike="noStrike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avi načini upravljanja stresom</a:t>
            </a:r>
          </a:p>
          <a:p>
            <a:pPr marL="0" lvl="0" indent="0" algn="l">
              <a:lnSpc>
                <a:spcPts val="9332"/>
              </a:lnSpc>
              <a:spcBef>
                <a:spcPct val="0"/>
              </a:spcBef>
            </a:pPr>
            <a:endParaRPr lang="en-US" sz="8973" u="none" strike="noStrike">
              <a:solidFill>
                <a:srgbClr val="029EFB"/>
              </a:solidFill>
              <a:latin typeface="Caveat Brush"/>
              <a:ea typeface="Caveat Brush"/>
              <a:cs typeface="Caveat Brush"/>
              <a:sym typeface="Caveat Brush"/>
            </a:endParaRPr>
          </a:p>
          <a:p>
            <a:pPr marL="0" lvl="0" indent="0" algn="l">
              <a:lnSpc>
                <a:spcPts val="9332"/>
              </a:lnSpc>
              <a:spcBef>
                <a:spcPct val="0"/>
              </a:spcBef>
            </a:pPr>
            <a:endParaRPr lang="en-US" sz="8973" u="none" strike="noStrike">
              <a:solidFill>
                <a:srgbClr val="029EFB"/>
              </a:solidFill>
              <a:latin typeface="Caveat Brush"/>
              <a:ea typeface="Caveat Brush"/>
              <a:cs typeface="Caveat Brush"/>
              <a:sym typeface="Caveat Brush"/>
            </a:endParaRPr>
          </a:p>
          <a:p>
            <a:pPr marL="0" lvl="0" indent="0" algn="l">
              <a:lnSpc>
                <a:spcPts val="9332"/>
              </a:lnSpc>
              <a:spcBef>
                <a:spcPct val="0"/>
              </a:spcBef>
            </a:pPr>
            <a:endParaRPr lang="en-US" sz="8973" u="none" strike="noStrike">
              <a:solidFill>
                <a:srgbClr val="029EFB"/>
              </a:solidFill>
              <a:latin typeface="Caveat Brush"/>
              <a:ea typeface="Caveat Brush"/>
              <a:cs typeface="Caveat Brush"/>
              <a:sym typeface="Caveat Brush"/>
            </a:endParaRPr>
          </a:p>
          <a:p>
            <a:pPr marL="0" lvl="0" indent="0" algn="l">
              <a:lnSpc>
                <a:spcPts val="9332"/>
              </a:lnSpc>
              <a:spcBef>
                <a:spcPct val="0"/>
              </a:spcBef>
            </a:pPr>
            <a:endParaRPr lang="en-US" sz="8973" u="none" strike="noStrike">
              <a:solidFill>
                <a:srgbClr val="029EFB"/>
              </a:solidFill>
              <a:latin typeface="Caveat Brush"/>
              <a:ea typeface="Caveat Brush"/>
              <a:cs typeface="Caveat Brush"/>
              <a:sym typeface="Caveat Brush"/>
            </a:endParaRPr>
          </a:p>
          <a:p>
            <a:pPr marL="0" lvl="0" indent="0" algn="l">
              <a:lnSpc>
                <a:spcPts val="9332"/>
              </a:lnSpc>
              <a:spcBef>
                <a:spcPct val="0"/>
              </a:spcBef>
            </a:pPr>
            <a:endParaRPr lang="en-US" sz="8973" u="none" strike="noStrike">
              <a:solidFill>
                <a:srgbClr val="029EFB"/>
              </a:solidFill>
              <a:latin typeface="Caveat Brush"/>
              <a:ea typeface="Caveat Brush"/>
              <a:cs typeface="Caveat Brush"/>
              <a:sym typeface="Caveat Brush"/>
            </a:endParaRPr>
          </a:p>
          <a:p>
            <a:pPr marL="0" lvl="0" indent="0" algn="l">
              <a:lnSpc>
                <a:spcPts val="9332"/>
              </a:lnSpc>
              <a:spcBef>
                <a:spcPct val="0"/>
              </a:spcBef>
            </a:pPr>
            <a:endParaRPr lang="en-US" sz="8973" u="none" strike="noStrike">
              <a:solidFill>
                <a:srgbClr val="029EFB"/>
              </a:solidFill>
              <a:latin typeface="Caveat Brush"/>
              <a:ea typeface="Caveat Brush"/>
              <a:cs typeface="Caveat Brush"/>
              <a:sym typeface="Caveat Brush"/>
            </a:endParaRPr>
          </a:p>
          <a:p>
            <a:pPr marL="0" lvl="0" indent="0" algn="l">
              <a:lnSpc>
                <a:spcPts val="9332"/>
              </a:lnSpc>
              <a:spcBef>
                <a:spcPct val="0"/>
              </a:spcBef>
            </a:pPr>
            <a:endParaRPr lang="en-US" sz="8973" u="none" strike="noStrike">
              <a:solidFill>
                <a:srgbClr val="029EFB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324777" y="4642614"/>
            <a:ext cx="7245176" cy="3589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Red</a:t>
            </a:r>
            <a:r>
              <a:rPr lang="en-US" sz="2300" b="1" u="none" strike="noStrike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ovito kretanje, čak i hodanje, pomaže u oslobađanju od napetosti i regulaciji stresa.</a:t>
            </a:r>
          </a:p>
          <a:p>
            <a:pPr algn="l">
              <a:lnSpc>
                <a:spcPts val="3220"/>
              </a:lnSpc>
            </a:pPr>
            <a:endParaRPr lang="en-US" sz="2300" b="1" u="none" strike="noStrike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3220"/>
              </a:lnSpc>
            </a:pPr>
            <a:endParaRPr lang="en-US" sz="2300" b="1" u="none" strike="noStrike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3220"/>
              </a:lnSpc>
            </a:pPr>
            <a:endParaRPr lang="en-US" sz="2300" b="1" u="none" strike="noStrike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3220"/>
              </a:lnSpc>
            </a:pPr>
            <a:endParaRPr lang="en-US" sz="2300" b="1" u="none" strike="noStrike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3220"/>
              </a:lnSpc>
            </a:pPr>
            <a:endParaRPr lang="en-US" sz="2300" b="1" u="none" strike="noStrike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3220"/>
              </a:lnSpc>
            </a:pPr>
            <a:endParaRPr lang="en-US" sz="2300" b="1" u="none" strike="noStrike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3220"/>
              </a:lnSpc>
            </a:pPr>
            <a:endParaRPr lang="en-US" sz="2300" b="1" u="none" strike="noStrike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324777" y="7568965"/>
            <a:ext cx="7480274" cy="3589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220"/>
              </a:lnSpc>
              <a:spcBef>
                <a:spcPct val="0"/>
              </a:spcBef>
            </a:pPr>
            <a:r>
              <a:rPr lang="en-US" sz="2300" b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R</a:t>
            </a:r>
            <a:r>
              <a:rPr lang="en-US" sz="2300" b="1" u="none" strike="noStrike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azgovor s prijateljima, obitelji ili terapeutom može pružiti emocionalno olakšanje i perspektivu.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endParaRPr lang="en-US" sz="2300" b="1" u="none" strike="noStrike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3220"/>
              </a:lnSpc>
              <a:spcBef>
                <a:spcPct val="0"/>
              </a:spcBef>
            </a:pPr>
            <a:endParaRPr lang="en-US" sz="2300" b="1" u="none" strike="noStrike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3220"/>
              </a:lnSpc>
              <a:spcBef>
                <a:spcPct val="0"/>
              </a:spcBef>
            </a:pPr>
            <a:endParaRPr lang="en-US" sz="2300" b="1" u="none" strike="noStrike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3220"/>
              </a:lnSpc>
              <a:spcBef>
                <a:spcPct val="0"/>
              </a:spcBef>
            </a:pPr>
            <a:endParaRPr lang="en-US" sz="2300" b="1" u="none" strike="noStrike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3220"/>
              </a:lnSpc>
              <a:spcBef>
                <a:spcPct val="0"/>
              </a:spcBef>
            </a:pPr>
            <a:endParaRPr lang="en-US" sz="2300" b="1" u="none" strike="noStrike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3220"/>
              </a:lnSpc>
              <a:spcBef>
                <a:spcPct val="0"/>
              </a:spcBef>
            </a:pPr>
            <a:endParaRPr lang="en-US" sz="2300" b="1" u="none" strike="noStrike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3220"/>
              </a:lnSpc>
              <a:spcBef>
                <a:spcPct val="0"/>
              </a:spcBef>
            </a:pPr>
            <a:endParaRPr lang="en-US" sz="2300" b="1" u="none" strike="noStrike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324777" y="6018671"/>
            <a:ext cx="7245176" cy="4015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240"/>
              </a:lnSpc>
              <a:spcBef>
                <a:spcPct val="0"/>
              </a:spcBef>
            </a:pPr>
            <a:r>
              <a:rPr lang="en-US" sz="2314" b="1" u="none" strike="noStrike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Organiziranje zadataka, postavljanje prioriteta i uzimanje pauza mogu smanjiti osjećaj preopterećenosti.</a:t>
            </a:r>
          </a:p>
          <a:p>
            <a:pPr algn="l">
              <a:lnSpc>
                <a:spcPts val="3240"/>
              </a:lnSpc>
              <a:spcBef>
                <a:spcPct val="0"/>
              </a:spcBef>
            </a:pPr>
            <a:endParaRPr lang="en-US" sz="2314" b="1" u="none" strike="noStrike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3240"/>
              </a:lnSpc>
              <a:spcBef>
                <a:spcPct val="0"/>
              </a:spcBef>
            </a:pPr>
            <a:endParaRPr lang="en-US" sz="2314" b="1" u="none" strike="noStrike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3240"/>
              </a:lnSpc>
              <a:spcBef>
                <a:spcPct val="0"/>
              </a:spcBef>
            </a:pPr>
            <a:endParaRPr lang="en-US" sz="2314" b="1" u="none" strike="noStrike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3240"/>
              </a:lnSpc>
              <a:spcBef>
                <a:spcPct val="0"/>
              </a:spcBef>
            </a:pPr>
            <a:endParaRPr lang="en-US" sz="2314" b="1" u="none" strike="noStrike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3240"/>
              </a:lnSpc>
              <a:spcBef>
                <a:spcPct val="0"/>
              </a:spcBef>
            </a:pPr>
            <a:endParaRPr lang="en-US" sz="2314" b="1" u="none" strike="noStrike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3240"/>
              </a:lnSpc>
              <a:spcBef>
                <a:spcPct val="0"/>
              </a:spcBef>
            </a:pPr>
            <a:endParaRPr lang="en-US" sz="2314" b="1" u="none" strike="noStrike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3240"/>
              </a:lnSpc>
              <a:spcBef>
                <a:spcPct val="0"/>
              </a:spcBef>
            </a:pPr>
            <a:endParaRPr lang="en-US" sz="2314" b="1" u="none" strike="noStrike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2553" y="-1210775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72223">
            <a:off x="-284554" y="7702740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7000"/>
                </a:lnTo>
                <a:lnTo>
                  <a:pt x="0" y="47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25800">
            <a:off x="14484815" y="7086021"/>
            <a:ext cx="4904336" cy="3635339"/>
          </a:xfrm>
          <a:custGeom>
            <a:avLst/>
            <a:gdLst/>
            <a:ahLst/>
            <a:cxnLst/>
            <a:rect l="l" t="t" r="r" b="b"/>
            <a:pathLst>
              <a:path w="4904336" h="3635339">
                <a:moveTo>
                  <a:pt x="0" y="0"/>
                </a:moveTo>
                <a:lnTo>
                  <a:pt x="4904337" y="0"/>
                </a:lnTo>
                <a:lnTo>
                  <a:pt x="4904337" y="3635339"/>
                </a:lnTo>
                <a:lnTo>
                  <a:pt x="0" y="363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39496" y="-2825126"/>
            <a:ext cx="8327010" cy="7369404"/>
          </a:xfrm>
          <a:custGeom>
            <a:avLst/>
            <a:gdLst/>
            <a:ahLst/>
            <a:cxnLst/>
            <a:rect l="l" t="t" r="r" b="b"/>
            <a:pathLst>
              <a:path w="8327010" h="7369404">
                <a:moveTo>
                  <a:pt x="0" y="0"/>
                </a:moveTo>
                <a:lnTo>
                  <a:pt x="8327010" y="0"/>
                </a:lnTo>
                <a:lnTo>
                  <a:pt x="8327010" y="7369403"/>
                </a:lnTo>
                <a:lnTo>
                  <a:pt x="0" y="7369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36892" y="3365568"/>
            <a:ext cx="1895380" cy="2057400"/>
          </a:xfrm>
          <a:custGeom>
            <a:avLst/>
            <a:gdLst/>
            <a:ahLst/>
            <a:cxnLst/>
            <a:rect l="l" t="t" r="r" b="b"/>
            <a:pathLst>
              <a:path w="1895380" h="2057400">
                <a:moveTo>
                  <a:pt x="0" y="0"/>
                </a:moveTo>
                <a:lnTo>
                  <a:pt x="1895380" y="0"/>
                </a:lnTo>
                <a:lnTo>
                  <a:pt x="18953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97684" y="3645036"/>
            <a:ext cx="1818856" cy="1777932"/>
          </a:xfrm>
          <a:custGeom>
            <a:avLst/>
            <a:gdLst/>
            <a:ahLst/>
            <a:cxnLst/>
            <a:rect l="l" t="t" r="r" b="b"/>
            <a:pathLst>
              <a:path w="1818856" h="1777932">
                <a:moveTo>
                  <a:pt x="0" y="0"/>
                </a:moveTo>
                <a:lnTo>
                  <a:pt x="1818857" y="0"/>
                </a:lnTo>
                <a:lnTo>
                  <a:pt x="1818857" y="1777932"/>
                </a:lnTo>
                <a:lnTo>
                  <a:pt x="0" y="17779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3333735" y="3505302"/>
            <a:ext cx="1735488" cy="1917666"/>
          </a:xfrm>
          <a:custGeom>
            <a:avLst/>
            <a:gdLst/>
            <a:ahLst/>
            <a:cxnLst/>
            <a:rect l="l" t="t" r="r" b="b"/>
            <a:pathLst>
              <a:path w="1735488" h="1917666">
                <a:moveTo>
                  <a:pt x="0" y="0"/>
                </a:moveTo>
                <a:lnTo>
                  <a:pt x="1735488" y="0"/>
                </a:lnTo>
                <a:lnTo>
                  <a:pt x="1735488" y="1917666"/>
                </a:lnTo>
                <a:lnTo>
                  <a:pt x="0" y="191766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4848038">
            <a:off x="3201061" y="240478"/>
            <a:ext cx="1135627" cy="2248766"/>
          </a:xfrm>
          <a:custGeom>
            <a:avLst/>
            <a:gdLst/>
            <a:ahLst/>
            <a:cxnLst/>
            <a:rect l="l" t="t" r="r" b="b"/>
            <a:pathLst>
              <a:path w="1135627" h="2248766">
                <a:moveTo>
                  <a:pt x="0" y="0"/>
                </a:moveTo>
                <a:lnTo>
                  <a:pt x="1135627" y="0"/>
                </a:lnTo>
                <a:lnTo>
                  <a:pt x="1135627" y="2248766"/>
                </a:lnTo>
                <a:lnTo>
                  <a:pt x="0" y="224876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403418" y="1790453"/>
            <a:ext cx="9481164" cy="123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32"/>
              </a:lnSpc>
              <a:spcBef>
                <a:spcPct val="0"/>
              </a:spcBef>
            </a:pPr>
            <a:r>
              <a:rPr lang="en-US" sz="8973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Traženj</a:t>
            </a:r>
            <a:r>
              <a:rPr lang="en-US" sz="8973" u="none" strike="noStrike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e podrške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39766" y="5834669"/>
            <a:ext cx="4121394" cy="134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00"/>
              </a:lnSpc>
              <a:spcBef>
                <a:spcPct val="0"/>
              </a:spcBef>
            </a:pPr>
            <a:r>
              <a:rPr lang="en-US" sz="5000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Razgovor sa stručnjakom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46416" y="5834669"/>
            <a:ext cx="4121394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00"/>
              </a:lnSpc>
              <a:spcBef>
                <a:spcPct val="0"/>
              </a:spcBef>
            </a:pPr>
            <a:r>
              <a:rPr lang="en-US" sz="5000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Obitelj i prijatelji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23885" y="5834669"/>
            <a:ext cx="4121394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00"/>
              </a:lnSpc>
              <a:spcBef>
                <a:spcPct val="0"/>
              </a:spcBef>
            </a:pPr>
            <a:r>
              <a:rPr lang="en-US" sz="5000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Grupe podrške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2191" y="595334"/>
            <a:ext cx="14627592" cy="9096331"/>
          </a:xfrm>
          <a:custGeom>
            <a:avLst/>
            <a:gdLst/>
            <a:ahLst/>
            <a:cxnLst/>
            <a:rect l="l" t="t" r="r" b="b"/>
            <a:pathLst>
              <a:path w="14627592" h="9096331">
                <a:moveTo>
                  <a:pt x="0" y="0"/>
                </a:moveTo>
                <a:lnTo>
                  <a:pt x="14627591" y="0"/>
                </a:lnTo>
                <a:lnTo>
                  <a:pt x="14627591" y="9096332"/>
                </a:lnTo>
                <a:lnTo>
                  <a:pt x="0" y="90963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38400" y="-1465263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291215">
            <a:off x="-1309957" y="-698288"/>
            <a:ext cx="5107714" cy="3786093"/>
          </a:xfrm>
          <a:custGeom>
            <a:avLst/>
            <a:gdLst/>
            <a:ahLst/>
            <a:cxnLst/>
            <a:rect l="l" t="t" r="r" b="b"/>
            <a:pathLst>
              <a:path w="5107714" h="3786093">
                <a:moveTo>
                  <a:pt x="0" y="0"/>
                </a:moveTo>
                <a:lnTo>
                  <a:pt x="5107714" y="0"/>
                </a:lnTo>
                <a:lnTo>
                  <a:pt x="5107714" y="3786094"/>
                </a:lnTo>
                <a:lnTo>
                  <a:pt x="0" y="3786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201233" y="7022570"/>
            <a:ext cx="6459866" cy="5716981"/>
          </a:xfrm>
          <a:custGeom>
            <a:avLst/>
            <a:gdLst/>
            <a:ahLst/>
            <a:cxnLst/>
            <a:rect l="l" t="t" r="r" b="b"/>
            <a:pathLst>
              <a:path w="6459866" h="5716981">
                <a:moveTo>
                  <a:pt x="0" y="0"/>
                </a:moveTo>
                <a:lnTo>
                  <a:pt x="6459866" y="0"/>
                </a:lnTo>
                <a:lnTo>
                  <a:pt x="6459866" y="5716981"/>
                </a:lnTo>
                <a:lnTo>
                  <a:pt x="0" y="57169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515246">
            <a:off x="13309338" y="7487561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6999"/>
                </a:lnTo>
                <a:lnTo>
                  <a:pt x="0" y="47869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201825" y="1660221"/>
            <a:ext cx="4806925" cy="6966558"/>
          </a:xfrm>
          <a:custGeom>
            <a:avLst/>
            <a:gdLst/>
            <a:ahLst/>
            <a:cxnLst/>
            <a:rect l="l" t="t" r="r" b="b"/>
            <a:pathLst>
              <a:path w="4806925" h="6966558">
                <a:moveTo>
                  <a:pt x="0" y="0"/>
                </a:moveTo>
                <a:lnTo>
                  <a:pt x="4806925" y="0"/>
                </a:lnTo>
                <a:lnTo>
                  <a:pt x="4806925" y="6966558"/>
                </a:lnTo>
                <a:lnTo>
                  <a:pt x="0" y="69665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8" name="Group 8"/>
          <p:cNvGrpSpPr/>
          <p:nvPr/>
        </p:nvGrpSpPr>
        <p:grpSpPr>
          <a:xfrm>
            <a:off x="2246189" y="6422724"/>
            <a:ext cx="4162753" cy="2204055"/>
            <a:chOff x="0" y="0"/>
            <a:chExt cx="893388" cy="4730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93388" cy="473023"/>
            </a:xfrm>
            <a:custGeom>
              <a:avLst/>
              <a:gdLst/>
              <a:ahLst/>
              <a:cxnLst/>
              <a:rect l="l" t="t" r="r" b="b"/>
              <a:pathLst>
                <a:path w="893388" h="473023">
                  <a:moveTo>
                    <a:pt x="92990" y="0"/>
                  </a:moveTo>
                  <a:lnTo>
                    <a:pt x="800397" y="0"/>
                  </a:lnTo>
                  <a:cubicBezTo>
                    <a:pt x="825060" y="0"/>
                    <a:pt x="848712" y="9797"/>
                    <a:pt x="866151" y="27236"/>
                  </a:cubicBezTo>
                  <a:cubicBezTo>
                    <a:pt x="883590" y="44675"/>
                    <a:pt x="893388" y="68328"/>
                    <a:pt x="893388" y="92990"/>
                  </a:cubicBezTo>
                  <a:lnTo>
                    <a:pt x="893388" y="380032"/>
                  </a:lnTo>
                  <a:cubicBezTo>
                    <a:pt x="893388" y="404695"/>
                    <a:pt x="883590" y="428347"/>
                    <a:pt x="866151" y="445786"/>
                  </a:cubicBezTo>
                  <a:cubicBezTo>
                    <a:pt x="848712" y="463225"/>
                    <a:pt x="825060" y="473023"/>
                    <a:pt x="800397" y="473023"/>
                  </a:cubicBezTo>
                  <a:lnTo>
                    <a:pt x="92990" y="473023"/>
                  </a:lnTo>
                  <a:cubicBezTo>
                    <a:pt x="68328" y="473023"/>
                    <a:pt x="44675" y="463225"/>
                    <a:pt x="27236" y="445786"/>
                  </a:cubicBezTo>
                  <a:cubicBezTo>
                    <a:pt x="9797" y="428347"/>
                    <a:pt x="0" y="404695"/>
                    <a:pt x="0" y="380032"/>
                  </a:cubicBezTo>
                  <a:lnTo>
                    <a:pt x="0" y="92990"/>
                  </a:lnTo>
                  <a:cubicBezTo>
                    <a:pt x="0" y="68328"/>
                    <a:pt x="9797" y="44675"/>
                    <a:pt x="27236" y="27236"/>
                  </a:cubicBezTo>
                  <a:cubicBezTo>
                    <a:pt x="44675" y="9797"/>
                    <a:pt x="68328" y="0"/>
                    <a:pt x="92990" y="0"/>
                  </a:cubicBezTo>
                  <a:close/>
                </a:path>
              </a:pathLst>
            </a:custGeom>
            <a:solidFill>
              <a:srgbClr val="FFA7D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93388" cy="492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724007" y="6422724"/>
            <a:ext cx="4162753" cy="2204055"/>
            <a:chOff x="0" y="0"/>
            <a:chExt cx="893388" cy="4730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93388" cy="473023"/>
            </a:xfrm>
            <a:custGeom>
              <a:avLst/>
              <a:gdLst/>
              <a:ahLst/>
              <a:cxnLst/>
              <a:rect l="l" t="t" r="r" b="b"/>
              <a:pathLst>
                <a:path w="893388" h="473023">
                  <a:moveTo>
                    <a:pt x="92990" y="0"/>
                  </a:moveTo>
                  <a:lnTo>
                    <a:pt x="800397" y="0"/>
                  </a:lnTo>
                  <a:cubicBezTo>
                    <a:pt x="825060" y="0"/>
                    <a:pt x="848712" y="9797"/>
                    <a:pt x="866151" y="27236"/>
                  </a:cubicBezTo>
                  <a:cubicBezTo>
                    <a:pt x="883590" y="44675"/>
                    <a:pt x="893388" y="68328"/>
                    <a:pt x="893388" y="92990"/>
                  </a:cubicBezTo>
                  <a:lnTo>
                    <a:pt x="893388" y="380032"/>
                  </a:lnTo>
                  <a:cubicBezTo>
                    <a:pt x="893388" y="404695"/>
                    <a:pt x="883590" y="428347"/>
                    <a:pt x="866151" y="445786"/>
                  </a:cubicBezTo>
                  <a:cubicBezTo>
                    <a:pt x="848712" y="463225"/>
                    <a:pt x="825060" y="473023"/>
                    <a:pt x="800397" y="473023"/>
                  </a:cubicBezTo>
                  <a:lnTo>
                    <a:pt x="92990" y="473023"/>
                  </a:lnTo>
                  <a:cubicBezTo>
                    <a:pt x="68328" y="473023"/>
                    <a:pt x="44675" y="463225"/>
                    <a:pt x="27236" y="445786"/>
                  </a:cubicBezTo>
                  <a:cubicBezTo>
                    <a:pt x="9797" y="428347"/>
                    <a:pt x="0" y="404695"/>
                    <a:pt x="0" y="380032"/>
                  </a:cubicBezTo>
                  <a:lnTo>
                    <a:pt x="0" y="92990"/>
                  </a:lnTo>
                  <a:cubicBezTo>
                    <a:pt x="0" y="68328"/>
                    <a:pt x="9797" y="44675"/>
                    <a:pt x="27236" y="27236"/>
                  </a:cubicBezTo>
                  <a:cubicBezTo>
                    <a:pt x="44675" y="9797"/>
                    <a:pt x="68328" y="0"/>
                    <a:pt x="92990" y="0"/>
                  </a:cubicBezTo>
                  <a:close/>
                </a:path>
              </a:pathLst>
            </a:custGeom>
            <a:solidFill>
              <a:srgbClr val="FFCCE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93388" cy="492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6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2563887">
            <a:off x="16378926" y="2134378"/>
            <a:ext cx="644529" cy="1557775"/>
          </a:xfrm>
          <a:custGeom>
            <a:avLst/>
            <a:gdLst/>
            <a:ahLst/>
            <a:cxnLst/>
            <a:rect l="l" t="t" r="r" b="b"/>
            <a:pathLst>
              <a:path w="644529" h="1557775">
                <a:moveTo>
                  <a:pt x="0" y="0"/>
                </a:moveTo>
                <a:lnTo>
                  <a:pt x="644530" y="0"/>
                </a:lnTo>
                <a:lnTo>
                  <a:pt x="644530" y="1557775"/>
                </a:lnTo>
                <a:lnTo>
                  <a:pt x="0" y="15577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246189" y="1716492"/>
            <a:ext cx="10081888" cy="10678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32"/>
              </a:lnSpc>
              <a:spcBef>
                <a:spcPct val="0"/>
              </a:spcBef>
            </a:pPr>
            <a:r>
              <a:rPr lang="en-US" sz="8973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Važn</a:t>
            </a:r>
            <a:r>
              <a:rPr lang="en-US" sz="8973" u="none" strike="noStrike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ost mentalnog blagostanja</a:t>
            </a:r>
          </a:p>
          <a:p>
            <a:pPr marL="0" lvl="0" indent="0" algn="l">
              <a:lnSpc>
                <a:spcPts val="9332"/>
              </a:lnSpc>
              <a:spcBef>
                <a:spcPct val="0"/>
              </a:spcBef>
            </a:pPr>
            <a:endParaRPr lang="en-US" sz="8973" u="none" strike="noStrike">
              <a:solidFill>
                <a:srgbClr val="029EFB"/>
              </a:solidFill>
              <a:latin typeface="Caveat Brush"/>
              <a:ea typeface="Caveat Brush"/>
              <a:cs typeface="Caveat Brush"/>
              <a:sym typeface="Caveat Brush"/>
            </a:endParaRPr>
          </a:p>
          <a:p>
            <a:pPr marL="0" lvl="0" indent="0" algn="l">
              <a:lnSpc>
                <a:spcPts val="9332"/>
              </a:lnSpc>
              <a:spcBef>
                <a:spcPct val="0"/>
              </a:spcBef>
            </a:pPr>
            <a:endParaRPr lang="en-US" sz="8973" u="none" strike="noStrike">
              <a:solidFill>
                <a:srgbClr val="029EFB"/>
              </a:solidFill>
              <a:latin typeface="Caveat Brush"/>
              <a:ea typeface="Caveat Brush"/>
              <a:cs typeface="Caveat Brush"/>
              <a:sym typeface="Caveat Brush"/>
            </a:endParaRPr>
          </a:p>
          <a:p>
            <a:pPr marL="0" lvl="0" indent="0" algn="l">
              <a:lnSpc>
                <a:spcPts val="9332"/>
              </a:lnSpc>
              <a:spcBef>
                <a:spcPct val="0"/>
              </a:spcBef>
            </a:pPr>
            <a:endParaRPr lang="en-US" sz="8973" u="none" strike="noStrike">
              <a:solidFill>
                <a:srgbClr val="029EFB"/>
              </a:solidFill>
              <a:latin typeface="Caveat Brush"/>
              <a:ea typeface="Caveat Brush"/>
              <a:cs typeface="Caveat Brush"/>
              <a:sym typeface="Caveat Brush"/>
            </a:endParaRPr>
          </a:p>
          <a:p>
            <a:pPr marL="0" lvl="0" indent="0" algn="l">
              <a:lnSpc>
                <a:spcPts val="9332"/>
              </a:lnSpc>
              <a:spcBef>
                <a:spcPct val="0"/>
              </a:spcBef>
            </a:pPr>
            <a:endParaRPr lang="en-US" sz="8973" u="none" strike="noStrike">
              <a:solidFill>
                <a:srgbClr val="029EFB"/>
              </a:solidFill>
              <a:latin typeface="Caveat Brush"/>
              <a:ea typeface="Caveat Brush"/>
              <a:cs typeface="Caveat Brush"/>
              <a:sym typeface="Caveat Brush"/>
            </a:endParaRPr>
          </a:p>
          <a:p>
            <a:pPr marL="0" lvl="0" indent="0" algn="l">
              <a:lnSpc>
                <a:spcPts val="9332"/>
              </a:lnSpc>
              <a:spcBef>
                <a:spcPct val="0"/>
              </a:spcBef>
            </a:pPr>
            <a:endParaRPr lang="en-US" sz="8973" u="none" strike="noStrike">
              <a:solidFill>
                <a:srgbClr val="029EFB"/>
              </a:solidFill>
              <a:latin typeface="Caveat Brush"/>
              <a:ea typeface="Caveat Brush"/>
              <a:cs typeface="Caveat Brush"/>
              <a:sym typeface="Caveat Brush"/>
            </a:endParaRPr>
          </a:p>
          <a:p>
            <a:pPr marL="0" lvl="0" indent="0" algn="l">
              <a:lnSpc>
                <a:spcPts val="9332"/>
              </a:lnSpc>
              <a:spcBef>
                <a:spcPct val="0"/>
              </a:spcBef>
            </a:pPr>
            <a:endParaRPr lang="en-US" sz="8973" u="none" strike="noStrike">
              <a:solidFill>
                <a:srgbClr val="029EFB"/>
              </a:solidFill>
              <a:latin typeface="Caveat Brush"/>
              <a:ea typeface="Caveat Brush"/>
              <a:cs typeface="Caveat Brush"/>
              <a:sym typeface="Caveat Brush"/>
            </a:endParaRPr>
          </a:p>
          <a:p>
            <a:pPr marL="0" lvl="0" indent="0" algn="l">
              <a:lnSpc>
                <a:spcPts val="9332"/>
              </a:lnSpc>
              <a:spcBef>
                <a:spcPct val="0"/>
              </a:spcBef>
            </a:pPr>
            <a:endParaRPr lang="en-US" sz="8973" u="none" strike="noStrike">
              <a:solidFill>
                <a:srgbClr val="029EFB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246189" y="4433839"/>
            <a:ext cx="8490749" cy="541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1"/>
              </a:lnSpc>
            </a:pPr>
            <a:r>
              <a:rPr lang="en-US" sz="3072" b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Dobro mentalno zdravlje pomaže nam da se oporavimo od neuspjeha, ostanemo pozitivni i krenemo naprijed s nadom.</a:t>
            </a:r>
          </a:p>
          <a:p>
            <a:pPr algn="l">
              <a:lnSpc>
                <a:spcPts val="4301"/>
              </a:lnSpc>
            </a:pPr>
            <a:endParaRPr lang="en-US" sz="3072" b="1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4301"/>
              </a:lnSpc>
            </a:pPr>
            <a:endParaRPr lang="en-US" sz="3072" b="1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4301"/>
              </a:lnSpc>
            </a:pPr>
            <a:endParaRPr lang="en-US" sz="3072" b="1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4301"/>
              </a:lnSpc>
            </a:pPr>
            <a:endParaRPr lang="en-US" sz="3072" b="1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4301"/>
              </a:lnSpc>
            </a:pPr>
            <a:endParaRPr lang="en-US" sz="3072" b="1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4301"/>
              </a:lnSpc>
            </a:pPr>
            <a:endParaRPr lang="en-US" sz="3072" b="1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algn="l">
              <a:lnSpc>
                <a:spcPts val="4301"/>
              </a:lnSpc>
            </a:pPr>
            <a:endParaRPr lang="en-US" sz="3072" b="1">
              <a:solidFill>
                <a:srgbClr val="290C0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432979" y="6603889"/>
            <a:ext cx="3906747" cy="423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2"/>
              </a:lnSpc>
              <a:spcBef>
                <a:spcPct val="0"/>
              </a:spcBef>
            </a:pPr>
            <a:r>
              <a:rPr lang="en-US" sz="2444" b="1">
                <a:solidFill>
                  <a:srgbClr val="290C0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Kada brinemo o sebi, bolje smo sposobni stvarati i održavati zdrave odnose s drugima.</a:t>
            </a:r>
          </a:p>
          <a:p>
            <a:pPr algn="ctr">
              <a:lnSpc>
                <a:spcPts val="2862"/>
              </a:lnSpc>
              <a:spcBef>
                <a:spcPct val="0"/>
              </a:spcBef>
            </a:pPr>
            <a:endParaRPr lang="en-US" sz="2444" b="1">
              <a:solidFill>
                <a:srgbClr val="290C0E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2862"/>
              </a:lnSpc>
              <a:spcBef>
                <a:spcPct val="0"/>
              </a:spcBef>
            </a:pPr>
            <a:endParaRPr lang="en-US" sz="2444" b="1">
              <a:solidFill>
                <a:srgbClr val="290C0E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2862"/>
              </a:lnSpc>
              <a:spcBef>
                <a:spcPct val="0"/>
              </a:spcBef>
            </a:pPr>
            <a:endParaRPr lang="en-US" sz="2444" b="1">
              <a:solidFill>
                <a:srgbClr val="290C0E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2862"/>
              </a:lnSpc>
              <a:spcBef>
                <a:spcPct val="0"/>
              </a:spcBef>
            </a:pPr>
            <a:endParaRPr lang="en-US" sz="2444" b="1">
              <a:solidFill>
                <a:srgbClr val="290C0E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2862"/>
              </a:lnSpc>
              <a:spcBef>
                <a:spcPct val="0"/>
              </a:spcBef>
            </a:pPr>
            <a:endParaRPr lang="en-US" sz="2444" b="1">
              <a:solidFill>
                <a:srgbClr val="290C0E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2862"/>
              </a:lnSpc>
              <a:spcBef>
                <a:spcPct val="0"/>
              </a:spcBef>
            </a:pPr>
            <a:endParaRPr lang="en-US" sz="2444" b="1">
              <a:solidFill>
                <a:srgbClr val="290C0E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2862"/>
              </a:lnSpc>
              <a:spcBef>
                <a:spcPct val="0"/>
              </a:spcBef>
            </a:pPr>
            <a:endParaRPr lang="en-US" sz="2444" b="1">
              <a:solidFill>
                <a:srgbClr val="290C0E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991453" y="6652499"/>
            <a:ext cx="3678810" cy="4088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2"/>
              </a:lnSpc>
            </a:pPr>
            <a:r>
              <a:rPr lang="en-US" sz="2244" b="1">
                <a:solidFill>
                  <a:srgbClr val="290C0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Mentalno i fizičko zdravlje su povezani. Upravljanje stresom poboljšava cjelokupno blagostanje.</a:t>
            </a:r>
          </a:p>
          <a:p>
            <a:pPr algn="ctr">
              <a:lnSpc>
                <a:spcPts val="2862"/>
              </a:lnSpc>
            </a:pPr>
            <a:endParaRPr lang="en-US" sz="2244" b="1">
              <a:solidFill>
                <a:srgbClr val="290C0E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2862"/>
              </a:lnSpc>
            </a:pPr>
            <a:endParaRPr lang="en-US" sz="2244" b="1">
              <a:solidFill>
                <a:srgbClr val="290C0E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2862"/>
              </a:lnSpc>
            </a:pPr>
            <a:endParaRPr lang="en-US" sz="2244" b="1">
              <a:solidFill>
                <a:srgbClr val="290C0E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2862"/>
              </a:lnSpc>
            </a:pPr>
            <a:endParaRPr lang="en-US" sz="2244" b="1">
              <a:solidFill>
                <a:srgbClr val="290C0E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2862"/>
              </a:lnSpc>
            </a:pPr>
            <a:endParaRPr lang="en-US" sz="2244" b="1">
              <a:solidFill>
                <a:srgbClr val="290C0E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2862"/>
              </a:lnSpc>
            </a:pPr>
            <a:endParaRPr lang="en-US" sz="2244" b="1">
              <a:solidFill>
                <a:srgbClr val="290C0E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2862"/>
              </a:lnSpc>
            </a:pPr>
            <a:endParaRPr lang="en-US" sz="2244" b="1">
              <a:solidFill>
                <a:srgbClr val="290C0E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19" name="Freeform 19"/>
          <p:cNvSpPr/>
          <p:nvPr/>
        </p:nvSpPr>
        <p:spPr>
          <a:xfrm rot="6775374">
            <a:off x="921635" y="5872626"/>
            <a:ext cx="644529" cy="1557775"/>
          </a:xfrm>
          <a:custGeom>
            <a:avLst/>
            <a:gdLst/>
            <a:ahLst/>
            <a:cxnLst/>
            <a:rect l="l" t="t" r="r" b="b"/>
            <a:pathLst>
              <a:path w="644529" h="1557775">
                <a:moveTo>
                  <a:pt x="0" y="0"/>
                </a:moveTo>
                <a:lnTo>
                  <a:pt x="644530" y="0"/>
                </a:lnTo>
                <a:lnTo>
                  <a:pt x="644530" y="1557775"/>
                </a:lnTo>
                <a:lnTo>
                  <a:pt x="0" y="15577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2553" y="-1210775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72223">
            <a:off x="-284554" y="7702740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7000"/>
                </a:lnTo>
                <a:lnTo>
                  <a:pt x="0" y="47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25800">
            <a:off x="14484815" y="7086021"/>
            <a:ext cx="4904336" cy="3635339"/>
          </a:xfrm>
          <a:custGeom>
            <a:avLst/>
            <a:gdLst/>
            <a:ahLst/>
            <a:cxnLst/>
            <a:rect l="l" t="t" r="r" b="b"/>
            <a:pathLst>
              <a:path w="4904336" h="3635339">
                <a:moveTo>
                  <a:pt x="0" y="0"/>
                </a:moveTo>
                <a:lnTo>
                  <a:pt x="4904337" y="0"/>
                </a:lnTo>
                <a:lnTo>
                  <a:pt x="4904337" y="3635339"/>
                </a:lnTo>
                <a:lnTo>
                  <a:pt x="0" y="363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39496" y="-2825126"/>
            <a:ext cx="8327010" cy="7369404"/>
          </a:xfrm>
          <a:custGeom>
            <a:avLst/>
            <a:gdLst/>
            <a:ahLst/>
            <a:cxnLst/>
            <a:rect l="l" t="t" r="r" b="b"/>
            <a:pathLst>
              <a:path w="8327010" h="7369404">
                <a:moveTo>
                  <a:pt x="0" y="0"/>
                </a:moveTo>
                <a:lnTo>
                  <a:pt x="8327010" y="0"/>
                </a:lnTo>
                <a:lnTo>
                  <a:pt x="8327010" y="7369403"/>
                </a:lnTo>
                <a:lnTo>
                  <a:pt x="0" y="7369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13233" y="4677567"/>
            <a:ext cx="3875200" cy="3944224"/>
          </a:xfrm>
          <a:custGeom>
            <a:avLst/>
            <a:gdLst/>
            <a:ahLst/>
            <a:cxnLst/>
            <a:rect l="l" t="t" r="r" b="b"/>
            <a:pathLst>
              <a:path w="3875200" h="3944224">
                <a:moveTo>
                  <a:pt x="0" y="0"/>
                </a:moveTo>
                <a:lnTo>
                  <a:pt x="3875200" y="0"/>
                </a:lnTo>
                <a:lnTo>
                  <a:pt x="3875200" y="3944223"/>
                </a:lnTo>
                <a:lnTo>
                  <a:pt x="0" y="39442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57116" y="4677567"/>
            <a:ext cx="3600450" cy="4114800"/>
          </a:xfrm>
          <a:custGeom>
            <a:avLst/>
            <a:gdLst/>
            <a:ahLst/>
            <a:cxnLst/>
            <a:rect l="l" t="t" r="r" b="b"/>
            <a:pathLst>
              <a:path w="3600450" h="4114800">
                <a:moveTo>
                  <a:pt x="0" y="0"/>
                </a:moveTo>
                <a:lnTo>
                  <a:pt x="3600450" y="0"/>
                </a:lnTo>
                <a:lnTo>
                  <a:pt x="3600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839881" y="6797800"/>
            <a:ext cx="6450536" cy="1761157"/>
            <a:chOff x="0" y="0"/>
            <a:chExt cx="1288421" cy="3517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88421" cy="351771"/>
            </a:xfrm>
            <a:custGeom>
              <a:avLst/>
              <a:gdLst/>
              <a:ahLst/>
              <a:cxnLst/>
              <a:rect l="l" t="t" r="r" b="b"/>
              <a:pathLst>
                <a:path w="1288421" h="351771">
                  <a:moveTo>
                    <a:pt x="60010" y="0"/>
                  </a:moveTo>
                  <a:lnTo>
                    <a:pt x="1228412" y="0"/>
                  </a:lnTo>
                  <a:cubicBezTo>
                    <a:pt x="1244327" y="0"/>
                    <a:pt x="1259591" y="6322"/>
                    <a:pt x="1270845" y="17576"/>
                  </a:cubicBezTo>
                  <a:cubicBezTo>
                    <a:pt x="1282099" y="28831"/>
                    <a:pt x="1288421" y="44094"/>
                    <a:pt x="1288421" y="60010"/>
                  </a:cubicBezTo>
                  <a:lnTo>
                    <a:pt x="1288421" y="291761"/>
                  </a:lnTo>
                  <a:cubicBezTo>
                    <a:pt x="1288421" y="324904"/>
                    <a:pt x="1261554" y="351771"/>
                    <a:pt x="1228412" y="351771"/>
                  </a:cubicBezTo>
                  <a:lnTo>
                    <a:pt x="60010" y="351771"/>
                  </a:lnTo>
                  <a:cubicBezTo>
                    <a:pt x="44094" y="351771"/>
                    <a:pt x="28831" y="345449"/>
                    <a:pt x="17576" y="334195"/>
                  </a:cubicBezTo>
                  <a:cubicBezTo>
                    <a:pt x="6322" y="322941"/>
                    <a:pt x="0" y="307677"/>
                    <a:pt x="0" y="291761"/>
                  </a:cubicBezTo>
                  <a:lnTo>
                    <a:pt x="0" y="60010"/>
                  </a:lnTo>
                  <a:cubicBezTo>
                    <a:pt x="0" y="26867"/>
                    <a:pt x="26867" y="0"/>
                    <a:pt x="60010" y="0"/>
                  </a:cubicBezTo>
                  <a:close/>
                </a:path>
              </a:pathLst>
            </a:custGeom>
            <a:solidFill>
              <a:srgbClr val="FFCCE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288421" cy="370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6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860131" y="4740400"/>
            <a:ext cx="6450536" cy="1761157"/>
            <a:chOff x="0" y="0"/>
            <a:chExt cx="1288421" cy="35177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88421" cy="351771"/>
            </a:xfrm>
            <a:custGeom>
              <a:avLst/>
              <a:gdLst/>
              <a:ahLst/>
              <a:cxnLst/>
              <a:rect l="l" t="t" r="r" b="b"/>
              <a:pathLst>
                <a:path w="1288421" h="351771">
                  <a:moveTo>
                    <a:pt x="60010" y="0"/>
                  </a:moveTo>
                  <a:lnTo>
                    <a:pt x="1228412" y="0"/>
                  </a:lnTo>
                  <a:cubicBezTo>
                    <a:pt x="1244327" y="0"/>
                    <a:pt x="1259591" y="6322"/>
                    <a:pt x="1270845" y="17576"/>
                  </a:cubicBezTo>
                  <a:cubicBezTo>
                    <a:pt x="1282099" y="28831"/>
                    <a:pt x="1288421" y="44094"/>
                    <a:pt x="1288421" y="60010"/>
                  </a:cubicBezTo>
                  <a:lnTo>
                    <a:pt x="1288421" y="291761"/>
                  </a:lnTo>
                  <a:cubicBezTo>
                    <a:pt x="1288421" y="324904"/>
                    <a:pt x="1261554" y="351771"/>
                    <a:pt x="1228412" y="351771"/>
                  </a:cubicBezTo>
                  <a:lnTo>
                    <a:pt x="60010" y="351771"/>
                  </a:lnTo>
                  <a:cubicBezTo>
                    <a:pt x="44094" y="351771"/>
                    <a:pt x="28831" y="345449"/>
                    <a:pt x="17576" y="334195"/>
                  </a:cubicBezTo>
                  <a:cubicBezTo>
                    <a:pt x="6322" y="322941"/>
                    <a:pt x="0" y="307677"/>
                    <a:pt x="0" y="291761"/>
                  </a:cubicBezTo>
                  <a:lnTo>
                    <a:pt x="0" y="60010"/>
                  </a:lnTo>
                  <a:cubicBezTo>
                    <a:pt x="0" y="26867"/>
                    <a:pt x="26867" y="0"/>
                    <a:pt x="60010" y="0"/>
                  </a:cubicBezTo>
                  <a:close/>
                </a:path>
              </a:pathLst>
            </a:custGeom>
            <a:solidFill>
              <a:srgbClr val="FFA7DB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288421" cy="370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7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750249">
            <a:off x="1953785" y="1016203"/>
            <a:ext cx="1228783" cy="1847795"/>
          </a:xfrm>
          <a:custGeom>
            <a:avLst/>
            <a:gdLst/>
            <a:ahLst/>
            <a:cxnLst/>
            <a:rect l="l" t="t" r="r" b="b"/>
            <a:pathLst>
              <a:path w="1228783" h="1847795">
                <a:moveTo>
                  <a:pt x="0" y="0"/>
                </a:moveTo>
                <a:lnTo>
                  <a:pt x="1228784" y="0"/>
                </a:lnTo>
                <a:lnTo>
                  <a:pt x="1228784" y="1847794"/>
                </a:lnTo>
                <a:lnTo>
                  <a:pt x="0" y="18477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929607" y="1836186"/>
            <a:ext cx="12428785" cy="2411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2"/>
              </a:lnSpc>
            </a:pPr>
            <a:r>
              <a:rPr lang="en-US" sz="8973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Stvaranje podržavajućeg okruženja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54300" y="4880381"/>
            <a:ext cx="5021699" cy="1451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3"/>
              </a:lnSpc>
            </a:pPr>
            <a:r>
              <a:rPr lang="en-US" sz="2339" b="1">
                <a:solidFill>
                  <a:srgbClr val="290C0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Okružite se pozitivnim utjecajima - prijateljima, obitelji i zajednicama koje podržavaju vaše mentalno blagostanje.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509857" y="7123830"/>
            <a:ext cx="5366397" cy="3623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923"/>
              </a:lnSpc>
              <a:spcBef>
                <a:spcPct val="0"/>
              </a:spcBef>
            </a:pPr>
            <a:r>
              <a:rPr lang="en-US" sz="2339" b="1">
                <a:solidFill>
                  <a:srgbClr val="290C0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Uključit</a:t>
            </a:r>
            <a:r>
              <a:rPr lang="en-US" sz="2339" b="1" u="none" strike="noStrike">
                <a:solidFill>
                  <a:srgbClr val="290C0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 se u društvene aktivnosti koje vam pomažu da se osjećate povezano i smanjite osjećaj izolacije.</a:t>
            </a:r>
          </a:p>
          <a:p>
            <a:pPr algn="ctr">
              <a:lnSpc>
                <a:spcPts val="2923"/>
              </a:lnSpc>
              <a:spcBef>
                <a:spcPct val="0"/>
              </a:spcBef>
            </a:pPr>
            <a:endParaRPr lang="en-US" sz="2339" b="1" u="none" strike="noStrike">
              <a:solidFill>
                <a:srgbClr val="290C0E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2923"/>
              </a:lnSpc>
              <a:spcBef>
                <a:spcPct val="0"/>
              </a:spcBef>
            </a:pPr>
            <a:endParaRPr lang="en-US" sz="2339" b="1" u="none" strike="noStrike">
              <a:solidFill>
                <a:srgbClr val="290C0E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2923"/>
              </a:lnSpc>
              <a:spcBef>
                <a:spcPct val="0"/>
              </a:spcBef>
            </a:pPr>
            <a:endParaRPr lang="en-US" sz="2339" b="1" u="none" strike="noStrike">
              <a:solidFill>
                <a:srgbClr val="290C0E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2923"/>
              </a:lnSpc>
              <a:spcBef>
                <a:spcPct val="0"/>
              </a:spcBef>
            </a:pPr>
            <a:endParaRPr lang="en-US" sz="2339" b="1" u="none" strike="noStrike">
              <a:solidFill>
                <a:srgbClr val="290C0E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2923"/>
              </a:lnSpc>
              <a:spcBef>
                <a:spcPct val="0"/>
              </a:spcBef>
            </a:pPr>
            <a:endParaRPr lang="en-US" sz="2339" b="1" u="none" strike="noStrike">
              <a:solidFill>
                <a:srgbClr val="290C0E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2923"/>
              </a:lnSpc>
              <a:spcBef>
                <a:spcPct val="0"/>
              </a:spcBef>
            </a:pPr>
            <a:endParaRPr lang="en-US" sz="2339" b="1" u="none" strike="noStrike">
              <a:solidFill>
                <a:srgbClr val="290C0E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2923"/>
              </a:lnSpc>
              <a:spcBef>
                <a:spcPct val="0"/>
              </a:spcBef>
            </a:pPr>
            <a:endParaRPr lang="en-US" sz="2339" b="1" u="none" strike="noStrike">
              <a:solidFill>
                <a:srgbClr val="290C0E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19" name="Freeform 19"/>
          <p:cNvSpPr/>
          <p:nvPr/>
        </p:nvSpPr>
        <p:spPr>
          <a:xfrm rot="4521569">
            <a:off x="16318608" y="3312189"/>
            <a:ext cx="1001772" cy="1506424"/>
          </a:xfrm>
          <a:custGeom>
            <a:avLst/>
            <a:gdLst/>
            <a:ahLst/>
            <a:cxnLst/>
            <a:rect l="l" t="t" r="r" b="b"/>
            <a:pathLst>
              <a:path w="1001772" h="1506424">
                <a:moveTo>
                  <a:pt x="0" y="0"/>
                </a:moveTo>
                <a:lnTo>
                  <a:pt x="1001772" y="0"/>
                </a:lnTo>
                <a:lnTo>
                  <a:pt x="1001772" y="1506424"/>
                </a:lnTo>
                <a:lnTo>
                  <a:pt x="0" y="15064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38400" y="-1465263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291215">
            <a:off x="-1309957" y="-698288"/>
            <a:ext cx="5107714" cy="3786093"/>
          </a:xfrm>
          <a:custGeom>
            <a:avLst/>
            <a:gdLst/>
            <a:ahLst/>
            <a:cxnLst/>
            <a:rect l="l" t="t" r="r" b="b"/>
            <a:pathLst>
              <a:path w="5107714" h="3786093">
                <a:moveTo>
                  <a:pt x="0" y="0"/>
                </a:moveTo>
                <a:lnTo>
                  <a:pt x="5107714" y="0"/>
                </a:lnTo>
                <a:lnTo>
                  <a:pt x="5107714" y="3786094"/>
                </a:lnTo>
                <a:lnTo>
                  <a:pt x="0" y="3786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201233" y="7022570"/>
            <a:ext cx="6459866" cy="5716981"/>
          </a:xfrm>
          <a:custGeom>
            <a:avLst/>
            <a:gdLst/>
            <a:ahLst/>
            <a:cxnLst/>
            <a:rect l="l" t="t" r="r" b="b"/>
            <a:pathLst>
              <a:path w="6459866" h="5716981">
                <a:moveTo>
                  <a:pt x="0" y="0"/>
                </a:moveTo>
                <a:lnTo>
                  <a:pt x="6459866" y="0"/>
                </a:lnTo>
                <a:lnTo>
                  <a:pt x="6459866" y="5716981"/>
                </a:lnTo>
                <a:lnTo>
                  <a:pt x="0" y="57169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515246">
            <a:off x="13309338" y="7487561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6999"/>
                </a:lnTo>
                <a:lnTo>
                  <a:pt x="0" y="47869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13179" y="353355"/>
            <a:ext cx="1822178" cy="1350690"/>
          </a:xfrm>
          <a:custGeom>
            <a:avLst/>
            <a:gdLst/>
            <a:ahLst/>
            <a:cxnLst/>
            <a:rect l="l" t="t" r="r" b="b"/>
            <a:pathLst>
              <a:path w="1822178" h="1350690">
                <a:moveTo>
                  <a:pt x="0" y="0"/>
                </a:moveTo>
                <a:lnTo>
                  <a:pt x="1822179" y="0"/>
                </a:lnTo>
                <a:lnTo>
                  <a:pt x="1822179" y="1350690"/>
                </a:lnTo>
                <a:lnTo>
                  <a:pt x="0" y="13506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18365" y="1574927"/>
            <a:ext cx="4656068" cy="4114800"/>
          </a:xfrm>
          <a:custGeom>
            <a:avLst/>
            <a:gdLst/>
            <a:ahLst/>
            <a:cxnLst/>
            <a:rect l="l" t="t" r="r" b="b"/>
            <a:pathLst>
              <a:path w="4656068" h="411480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43725" y="4686777"/>
            <a:ext cx="11347444" cy="27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Mentalno zdravlje je ključno za uravnotežen i ispunjen život. Prepoznavanjem znakova stresa, stvaranjem navika brige za naš um i traženjem podrške kada je potrebna, možemo održati dobro mentalno zdravlje i napredovati u svim područjima života.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19763" y="1837395"/>
            <a:ext cx="9936431" cy="2411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32"/>
              </a:lnSpc>
              <a:spcBef>
                <a:spcPct val="0"/>
              </a:spcBef>
            </a:pPr>
            <a:r>
              <a:rPr lang="en-US" sz="8973" u="none" strike="noStrike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Mentalno zdravlje je putovanje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2553" y="-1210775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72223">
            <a:off x="-284554" y="7702740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7000"/>
                </a:lnTo>
                <a:lnTo>
                  <a:pt x="0" y="47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25800">
            <a:off x="14484815" y="7086021"/>
            <a:ext cx="4904336" cy="3635339"/>
          </a:xfrm>
          <a:custGeom>
            <a:avLst/>
            <a:gdLst/>
            <a:ahLst/>
            <a:cxnLst/>
            <a:rect l="l" t="t" r="r" b="b"/>
            <a:pathLst>
              <a:path w="4904336" h="3635339">
                <a:moveTo>
                  <a:pt x="0" y="0"/>
                </a:moveTo>
                <a:lnTo>
                  <a:pt x="4904337" y="0"/>
                </a:lnTo>
                <a:lnTo>
                  <a:pt x="4904337" y="3635339"/>
                </a:lnTo>
                <a:lnTo>
                  <a:pt x="0" y="363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39496" y="-2825126"/>
            <a:ext cx="8327010" cy="7369404"/>
          </a:xfrm>
          <a:custGeom>
            <a:avLst/>
            <a:gdLst/>
            <a:ahLst/>
            <a:cxnLst/>
            <a:rect l="l" t="t" r="r" b="b"/>
            <a:pathLst>
              <a:path w="8327010" h="7369404">
                <a:moveTo>
                  <a:pt x="0" y="0"/>
                </a:moveTo>
                <a:lnTo>
                  <a:pt x="8327010" y="0"/>
                </a:lnTo>
                <a:lnTo>
                  <a:pt x="8327010" y="7369403"/>
                </a:lnTo>
                <a:lnTo>
                  <a:pt x="0" y="7369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42058" y="1592793"/>
            <a:ext cx="5237293" cy="7101414"/>
          </a:xfrm>
          <a:custGeom>
            <a:avLst/>
            <a:gdLst/>
            <a:ahLst/>
            <a:cxnLst/>
            <a:rect l="l" t="t" r="r" b="b"/>
            <a:pathLst>
              <a:path w="5237293" h="7101414">
                <a:moveTo>
                  <a:pt x="0" y="0"/>
                </a:moveTo>
                <a:lnTo>
                  <a:pt x="5237293" y="0"/>
                </a:lnTo>
                <a:lnTo>
                  <a:pt x="5237293" y="7101414"/>
                </a:lnTo>
                <a:lnTo>
                  <a:pt x="0" y="7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6867485" y="8098008"/>
            <a:ext cx="1875659" cy="1695126"/>
          </a:xfrm>
          <a:custGeom>
            <a:avLst/>
            <a:gdLst/>
            <a:ahLst/>
            <a:cxnLst/>
            <a:rect l="l" t="t" r="r" b="b"/>
            <a:pathLst>
              <a:path w="1875659" h="1695126">
                <a:moveTo>
                  <a:pt x="0" y="0"/>
                </a:moveTo>
                <a:lnTo>
                  <a:pt x="1875659" y="0"/>
                </a:lnTo>
                <a:lnTo>
                  <a:pt x="1875659" y="1695127"/>
                </a:lnTo>
                <a:lnTo>
                  <a:pt x="0" y="16951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743144" y="3646986"/>
            <a:ext cx="7171226" cy="2232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30"/>
              </a:lnSpc>
            </a:pPr>
            <a:r>
              <a:rPr lang="en-US" sz="18236" dirty="0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HVALA</a:t>
            </a:r>
            <a:r>
              <a:rPr lang="hr-HR" sz="18236" dirty="0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!</a:t>
            </a:r>
            <a:endParaRPr lang="en-US" sz="18236" dirty="0">
              <a:solidFill>
                <a:srgbClr val="029EFB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2553" y="-1210775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72223">
            <a:off x="-284554" y="7702740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7000"/>
                </a:lnTo>
                <a:lnTo>
                  <a:pt x="0" y="47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25800">
            <a:off x="14484815" y="7086021"/>
            <a:ext cx="4904336" cy="3635339"/>
          </a:xfrm>
          <a:custGeom>
            <a:avLst/>
            <a:gdLst/>
            <a:ahLst/>
            <a:cxnLst/>
            <a:rect l="l" t="t" r="r" b="b"/>
            <a:pathLst>
              <a:path w="4904336" h="3635339">
                <a:moveTo>
                  <a:pt x="0" y="0"/>
                </a:moveTo>
                <a:lnTo>
                  <a:pt x="4904337" y="0"/>
                </a:lnTo>
                <a:lnTo>
                  <a:pt x="4904337" y="3635339"/>
                </a:lnTo>
                <a:lnTo>
                  <a:pt x="0" y="363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39496" y="-2825126"/>
            <a:ext cx="8327010" cy="7369404"/>
          </a:xfrm>
          <a:custGeom>
            <a:avLst/>
            <a:gdLst/>
            <a:ahLst/>
            <a:cxnLst/>
            <a:rect l="l" t="t" r="r" b="b"/>
            <a:pathLst>
              <a:path w="8327010" h="7369404">
                <a:moveTo>
                  <a:pt x="0" y="0"/>
                </a:moveTo>
                <a:lnTo>
                  <a:pt x="8327010" y="0"/>
                </a:lnTo>
                <a:lnTo>
                  <a:pt x="8327010" y="7369403"/>
                </a:lnTo>
                <a:lnTo>
                  <a:pt x="0" y="7369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3844" y="7993776"/>
            <a:ext cx="2144333" cy="1862889"/>
          </a:xfrm>
          <a:custGeom>
            <a:avLst/>
            <a:gdLst/>
            <a:ahLst/>
            <a:cxnLst/>
            <a:rect l="l" t="t" r="r" b="b"/>
            <a:pathLst>
              <a:path w="2144333" h="1862889">
                <a:moveTo>
                  <a:pt x="0" y="0"/>
                </a:moveTo>
                <a:lnTo>
                  <a:pt x="2144333" y="0"/>
                </a:lnTo>
                <a:lnTo>
                  <a:pt x="2144333" y="1862889"/>
                </a:lnTo>
                <a:lnTo>
                  <a:pt x="0" y="18628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95573" y="1725131"/>
            <a:ext cx="2431196" cy="2057400"/>
          </a:xfrm>
          <a:custGeom>
            <a:avLst/>
            <a:gdLst/>
            <a:ahLst/>
            <a:cxnLst/>
            <a:rect l="l" t="t" r="r" b="b"/>
            <a:pathLst>
              <a:path w="2431196" h="2057400">
                <a:moveTo>
                  <a:pt x="0" y="0"/>
                </a:moveTo>
                <a:lnTo>
                  <a:pt x="2431197" y="0"/>
                </a:lnTo>
                <a:lnTo>
                  <a:pt x="243119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29879" y="4088351"/>
            <a:ext cx="15418421" cy="2877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9240" lvl="1" indent="-439620" algn="l">
              <a:lnSpc>
                <a:spcPts val="5701"/>
              </a:lnSpc>
              <a:buFont typeface="Arial"/>
              <a:buChar char="•"/>
            </a:pPr>
            <a:r>
              <a:rPr lang="en-US" sz="4072" b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Prema definiciji Svjetske zdravstvene organizacije:</a:t>
            </a:r>
          </a:p>
          <a:p>
            <a:pPr marL="879240" lvl="1" indent="-439620" algn="l">
              <a:lnSpc>
                <a:spcPts val="5701"/>
              </a:lnSpc>
              <a:buFont typeface="Arial"/>
              <a:buChar char="•"/>
            </a:pPr>
            <a:r>
              <a:rPr lang="en-US" sz="4072" b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Stanje dobrobiti u kojem pojedinac ostvaruje svoje potencijale, može se nositi s normalnim životnim stresovima, raditi produktivno i doprinositi vlastitoj zajednici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698396" y="2128227"/>
            <a:ext cx="3404644" cy="1251207"/>
          </a:xfrm>
          <a:custGeom>
            <a:avLst/>
            <a:gdLst/>
            <a:ahLst/>
            <a:cxnLst/>
            <a:rect l="l" t="t" r="r" b="b"/>
            <a:pathLst>
              <a:path w="3404644" h="1251207">
                <a:moveTo>
                  <a:pt x="0" y="0"/>
                </a:moveTo>
                <a:lnTo>
                  <a:pt x="3404643" y="0"/>
                </a:lnTo>
                <a:lnTo>
                  <a:pt x="3404643" y="1251207"/>
                </a:lnTo>
                <a:lnTo>
                  <a:pt x="0" y="12512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095573" y="1962765"/>
            <a:ext cx="10243923" cy="123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32"/>
              </a:lnSpc>
            </a:pPr>
            <a:r>
              <a:rPr lang="en-US" sz="8973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Mentalno zdravlje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2553" y="-1210775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72223">
            <a:off x="-284554" y="7702740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7000"/>
                </a:lnTo>
                <a:lnTo>
                  <a:pt x="0" y="47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25800">
            <a:off x="14484815" y="7086021"/>
            <a:ext cx="4904336" cy="3635339"/>
          </a:xfrm>
          <a:custGeom>
            <a:avLst/>
            <a:gdLst/>
            <a:ahLst/>
            <a:cxnLst/>
            <a:rect l="l" t="t" r="r" b="b"/>
            <a:pathLst>
              <a:path w="4904336" h="3635339">
                <a:moveTo>
                  <a:pt x="0" y="0"/>
                </a:moveTo>
                <a:lnTo>
                  <a:pt x="4904337" y="0"/>
                </a:lnTo>
                <a:lnTo>
                  <a:pt x="4904337" y="3635339"/>
                </a:lnTo>
                <a:lnTo>
                  <a:pt x="0" y="363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39496" y="-2825126"/>
            <a:ext cx="8327010" cy="7369404"/>
          </a:xfrm>
          <a:custGeom>
            <a:avLst/>
            <a:gdLst/>
            <a:ahLst/>
            <a:cxnLst/>
            <a:rect l="l" t="t" r="r" b="b"/>
            <a:pathLst>
              <a:path w="8327010" h="7369404">
                <a:moveTo>
                  <a:pt x="0" y="0"/>
                </a:moveTo>
                <a:lnTo>
                  <a:pt x="8327010" y="0"/>
                </a:lnTo>
                <a:lnTo>
                  <a:pt x="8327010" y="7369403"/>
                </a:lnTo>
                <a:lnTo>
                  <a:pt x="0" y="7369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78541" y="1028700"/>
            <a:ext cx="2158442" cy="2128764"/>
          </a:xfrm>
          <a:custGeom>
            <a:avLst/>
            <a:gdLst/>
            <a:ahLst/>
            <a:cxnLst/>
            <a:rect l="l" t="t" r="r" b="b"/>
            <a:pathLst>
              <a:path w="2158442" h="2128764">
                <a:moveTo>
                  <a:pt x="0" y="0"/>
                </a:moveTo>
                <a:lnTo>
                  <a:pt x="2158443" y="0"/>
                </a:lnTo>
                <a:lnTo>
                  <a:pt x="2158443" y="2128764"/>
                </a:lnTo>
                <a:lnTo>
                  <a:pt x="0" y="21287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34084" y="3391593"/>
            <a:ext cx="14913153" cy="420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sposobnost da prepoznamo što osjećamo, imenujemo to i razumijemo zašto se tako osjećamo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Emocije su kao „glasnici“ – govore nam je li neka situacija za nas dobra ili ne 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290C0E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Cilj nije potisnuti „loše“ emocije, već naučiti kako njima upravljati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964718" y="7595293"/>
            <a:ext cx="11682519" cy="926269"/>
            <a:chOff x="0" y="0"/>
            <a:chExt cx="2507240" cy="1987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07240" cy="198791"/>
            </a:xfrm>
            <a:custGeom>
              <a:avLst/>
              <a:gdLst/>
              <a:ahLst/>
              <a:cxnLst/>
              <a:rect l="l" t="t" r="r" b="b"/>
              <a:pathLst>
                <a:path w="2507240" h="198791">
                  <a:moveTo>
                    <a:pt x="33135" y="0"/>
                  </a:moveTo>
                  <a:lnTo>
                    <a:pt x="2474105" y="0"/>
                  </a:lnTo>
                  <a:cubicBezTo>
                    <a:pt x="2492405" y="0"/>
                    <a:pt x="2507240" y="14835"/>
                    <a:pt x="2507240" y="33135"/>
                  </a:cubicBezTo>
                  <a:lnTo>
                    <a:pt x="2507240" y="165656"/>
                  </a:lnTo>
                  <a:cubicBezTo>
                    <a:pt x="2507240" y="174444"/>
                    <a:pt x="2503749" y="182872"/>
                    <a:pt x="2497535" y="189086"/>
                  </a:cubicBezTo>
                  <a:cubicBezTo>
                    <a:pt x="2491321" y="195300"/>
                    <a:pt x="2482893" y="198791"/>
                    <a:pt x="2474105" y="198791"/>
                  </a:cubicBezTo>
                  <a:lnTo>
                    <a:pt x="33135" y="198791"/>
                  </a:lnTo>
                  <a:cubicBezTo>
                    <a:pt x="24347" y="198791"/>
                    <a:pt x="15919" y="195300"/>
                    <a:pt x="9705" y="189086"/>
                  </a:cubicBezTo>
                  <a:cubicBezTo>
                    <a:pt x="3491" y="182872"/>
                    <a:pt x="0" y="174444"/>
                    <a:pt x="0" y="165656"/>
                  </a:cubicBezTo>
                  <a:lnTo>
                    <a:pt x="0" y="33135"/>
                  </a:lnTo>
                  <a:cubicBezTo>
                    <a:pt x="0" y="24347"/>
                    <a:pt x="3491" y="15919"/>
                    <a:pt x="9705" y="9705"/>
                  </a:cubicBezTo>
                  <a:cubicBezTo>
                    <a:pt x="15919" y="3491"/>
                    <a:pt x="24347" y="0"/>
                    <a:pt x="33135" y="0"/>
                  </a:cubicBezTo>
                  <a:close/>
                </a:path>
              </a:pathLst>
            </a:custGeom>
            <a:solidFill>
              <a:srgbClr val="FFA7D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2507240" cy="217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84"/>
                </a:lnSpc>
              </a:pPr>
              <a:r>
                <a:rPr lang="en-US" sz="3503" b="1" spc="266">
                  <a:solidFill>
                    <a:srgbClr val="00000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Samosvijest - Regulacija emocija - Otpornost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5857762" y="5675306"/>
            <a:ext cx="2001771" cy="1351196"/>
          </a:xfrm>
          <a:custGeom>
            <a:avLst/>
            <a:gdLst/>
            <a:ahLst/>
            <a:cxnLst/>
            <a:rect l="l" t="t" r="r" b="b"/>
            <a:pathLst>
              <a:path w="2001771" h="1351196">
                <a:moveTo>
                  <a:pt x="0" y="0"/>
                </a:moveTo>
                <a:lnTo>
                  <a:pt x="2001772" y="0"/>
                </a:lnTo>
                <a:lnTo>
                  <a:pt x="2001772" y="1351195"/>
                </a:lnTo>
                <a:lnTo>
                  <a:pt x="0" y="1351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-582858" y="1702988"/>
            <a:ext cx="11823582" cy="123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32"/>
              </a:lnSpc>
            </a:pPr>
            <a:r>
              <a:rPr lang="en-US" sz="8973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Emocionalna pismenost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2553" y="-1210775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72223">
            <a:off x="-284554" y="7702740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7000"/>
                </a:lnTo>
                <a:lnTo>
                  <a:pt x="0" y="47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25800">
            <a:off x="14484815" y="7086021"/>
            <a:ext cx="4904336" cy="3635339"/>
          </a:xfrm>
          <a:custGeom>
            <a:avLst/>
            <a:gdLst/>
            <a:ahLst/>
            <a:cxnLst/>
            <a:rect l="l" t="t" r="r" b="b"/>
            <a:pathLst>
              <a:path w="4904336" h="3635339">
                <a:moveTo>
                  <a:pt x="0" y="0"/>
                </a:moveTo>
                <a:lnTo>
                  <a:pt x="4904337" y="0"/>
                </a:lnTo>
                <a:lnTo>
                  <a:pt x="4904337" y="3635339"/>
                </a:lnTo>
                <a:lnTo>
                  <a:pt x="0" y="363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39496" y="-2825126"/>
            <a:ext cx="8327010" cy="7369404"/>
          </a:xfrm>
          <a:custGeom>
            <a:avLst/>
            <a:gdLst/>
            <a:ahLst/>
            <a:cxnLst/>
            <a:rect l="l" t="t" r="r" b="b"/>
            <a:pathLst>
              <a:path w="8327010" h="7369404">
                <a:moveTo>
                  <a:pt x="0" y="0"/>
                </a:moveTo>
                <a:lnTo>
                  <a:pt x="8327010" y="0"/>
                </a:lnTo>
                <a:lnTo>
                  <a:pt x="8327010" y="7369403"/>
                </a:lnTo>
                <a:lnTo>
                  <a:pt x="0" y="7369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45686" y="1028700"/>
            <a:ext cx="2289955" cy="2319475"/>
          </a:xfrm>
          <a:custGeom>
            <a:avLst/>
            <a:gdLst/>
            <a:ahLst/>
            <a:cxnLst/>
            <a:rect l="l" t="t" r="r" b="b"/>
            <a:pathLst>
              <a:path w="2289955" h="2319475">
                <a:moveTo>
                  <a:pt x="0" y="0"/>
                </a:moveTo>
                <a:lnTo>
                  <a:pt x="2289955" y="0"/>
                </a:lnTo>
                <a:lnTo>
                  <a:pt x="2289955" y="2319475"/>
                </a:lnTo>
                <a:lnTo>
                  <a:pt x="0" y="23194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54520" y="6554878"/>
            <a:ext cx="2145970" cy="3732122"/>
          </a:xfrm>
          <a:custGeom>
            <a:avLst/>
            <a:gdLst/>
            <a:ahLst/>
            <a:cxnLst/>
            <a:rect l="l" t="t" r="r" b="b"/>
            <a:pathLst>
              <a:path w="2145970" h="3732122">
                <a:moveTo>
                  <a:pt x="0" y="0"/>
                </a:moveTo>
                <a:lnTo>
                  <a:pt x="2145970" y="0"/>
                </a:lnTo>
                <a:lnTo>
                  <a:pt x="2145970" y="3732122"/>
                </a:lnTo>
                <a:lnTo>
                  <a:pt x="0" y="373212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15161" y="1640068"/>
            <a:ext cx="13348461" cy="123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32"/>
              </a:lnSpc>
            </a:pPr>
            <a:r>
              <a:rPr lang="en-US" sz="8973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Zadatak: „Unutarnji kompas“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03826" y="3536878"/>
            <a:ext cx="14123679" cy="349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Navedi jednu situaciju od jučer (npr. ocjena, razgovor s prijateljem) i poveži tu situaciju s točnom emocijom (ne samo „dobro/loše“, nego npr. „ponos“, „isključenost“, „tjeskoba“) i razmisli gdje si tu emociju osjetio/la u tijelu (npr. grč u želucu, toplina u obrazima)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2553" y="-1210775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72223">
            <a:off x="-284554" y="7702740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7000"/>
                </a:lnTo>
                <a:lnTo>
                  <a:pt x="0" y="47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25800">
            <a:off x="14484815" y="7086021"/>
            <a:ext cx="4904336" cy="3635339"/>
          </a:xfrm>
          <a:custGeom>
            <a:avLst/>
            <a:gdLst/>
            <a:ahLst/>
            <a:cxnLst/>
            <a:rect l="l" t="t" r="r" b="b"/>
            <a:pathLst>
              <a:path w="4904336" h="3635339">
                <a:moveTo>
                  <a:pt x="0" y="0"/>
                </a:moveTo>
                <a:lnTo>
                  <a:pt x="4904337" y="0"/>
                </a:lnTo>
                <a:lnTo>
                  <a:pt x="4904337" y="3635339"/>
                </a:lnTo>
                <a:lnTo>
                  <a:pt x="0" y="363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39496" y="-2825126"/>
            <a:ext cx="8327010" cy="7369404"/>
          </a:xfrm>
          <a:custGeom>
            <a:avLst/>
            <a:gdLst/>
            <a:ahLst/>
            <a:cxnLst/>
            <a:rect l="l" t="t" r="r" b="b"/>
            <a:pathLst>
              <a:path w="8327010" h="7369404">
                <a:moveTo>
                  <a:pt x="0" y="0"/>
                </a:moveTo>
                <a:lnTo>
                  <a:pt x="8327010" y="0"/>
                </a:lnTo>
                <a:lnTo>
                  <a:pt x="8327010" y="7369403"/>
                </a:lnTo>
                <a:lnTo>
                  <a:pt x="0" y="7369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95716" y="1215214"/>
            <a:ext cx="2217443" cy="2798035"/>
          </a:xfrm>
          <a:custGeom>
            <a:avLst/>
            <a:gdLst/>
            <a:ahLst/>
            <a:cxnLst/>
            <a:rect l="l" t="t" r="r" b="b"/>
            <a:pathLst>
              <a:path w="2217443" h="2798035">
                <a:moveTo>
                  <a:pt x="0" y="0"/>
                </a:moveTo>
                <a:lnTo>
                  <a:pt x="2217443" y="0"/>
                </a:lnTo>
                <a:lnTo>
                  <a:pt x="2217443" y="2798035"/>
                </a:lnTo>
                <a:lnTo>
                  <a:pt x="0" y="27980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70212" y="1702988"/>
            <a:ext cx="11242968" cy="123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32"/>
              </a:lnSpc>
            </a:pPr>
            <a:r>
              <a:rPr lang="en-US" sz="8973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Briga o sebi (tijelo i um)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78804" y="3378304"/>
            <a:ext cx="15334355" cy="490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nije sebičnost, već održavanje vlastitog „sustava“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Kvalitetan san (8-9 sati), kretanje i hrana koja nam daje energiju, a ne samo šećerni „boom“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Dopuštanje sebi da odmorimo, učenje kako reći „ne“ kad smo pretrpani i bavljenje hobijima koji nas opuštaju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Baš kao što brinemo o tjelesnoj higijeni, važno je njegovati svoj unutarnji svijet kroz aktivnosti koje nas opuštaju i vesele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52553" y="-1210775"/>
            <a:ext cx="9041459" cy="6080381"/>
          </a:xfrm>
          <a:custGeom>
            <a:avLst/>
            <a:gdLst/>
            <a:ahLst/>
            <a:cxnLst/>
            <a:rect l="l" t="t" r="r" b="b"/>
            <a:pathLst>
              <a:path w="9041459" h="6080381">
                <a:moveTo>
                  <a:pt x="0" y="0"/>
                </a:moveTo>
                <a:lnTo>
                  <a:pt x="9041459" y="0"/>
                </a:lnTo>
                <a:lnTo>
                  <a:pt x="9041459" y="6080381"/>
                </a:lnTo>
                <a:lnTo>
                  <a:pt x="0" y="6080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72223">
            <a:off x="-284554" y="7702740"/>
            <a:ext cx="5253223" cy="4786999"/>
          </a:xfrm>
          <a:custGeom>
            <a:avLst/>
            <a:gdLst/>
            <a:ahLst/>
            <a:cxnLst/>
            <a:rect l="l" t="t" r="r" b="b"/>
            <a:pathLst>
              <a:path w="5253223" h="4786999">
                <a:moveTo>
                  <a:pt x="0" y="0"/>
                </a:moveTo>
                <a:lnTo>
                  <a:pt x="5253223" y="0"/>
                </a:lnTo>
                <a:lnTo>
                  <a:pt x="5253223" y="4787000"/>
                </a:lnTo>
                <a:lnTo>
                  <a:pt x="0" y="47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25800">
            <a:off x="14484815" y="7086021"/>
            <a:ext cx="4904336" cy="3635339"/>
          </a:xfrm>
          <a:custGeom>
            <a:avLst/>
            <a:gdLst/>
            <a:ahLst/>
            <a:cxnLst/>
            <a:rect l="l" t="t" r="r" b="b"/>
            <a:pathLst>
              <a:path w="4904336" h="3635339">
                <a:moveTo>
                  <a:pt x="0" y="0"/>
                </a:moveTo>
                <a:lnTo>
                  <a:pt x="4904337" y="0"/>
                </a:lnTo>
                <a:lnTo>
                  <a:pt x="4904337" y="3635339"/>
                </a:lnTo>
                <a:lnTo>
                  <a:pt x="0" y="363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39496" y="-2825126"/>
            <a:ext cx="8327010" cy="7369404"/>
          </a:xfrm>
          <a:custGeom>
            <a:avLst/>
            <a:gdLst/>
            <a:ahLst/>
            <a:cxnLst/>
            <a:rect l="l" t="t" r="r" b="b"/>
            <a:pathLst>
              <a:path w="8327010" h="7369404">
                <a:moveTo>
                  <a:pt x="0" y="0"/>
                </a:moveTo>
                <a:lnTo>
                  <a:pt x="8327010" y="0"/>
                </a:lnTo>
                <a:lnTo>
                  <a:pt x="8327010" y="7369403"/>
                </a:lnTo>
                <a:lnTo>
                  <a:pt x="0" y="7369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529" y="858221"/>
            <a:ext cx="16094943" cy="8570557"/>
          </a:xfrm>
          <a:custGeom>
            <a:avLst/>
            <a:gdLst/>
            <a:ahLst/>
            <a:cxnLst/>
            <a:rect l="l" t="t" r="r" b="b"/>
            <a:pathLst>
              <a:path w="16094943" h="8570557">
                <a:moveTo>
                  <a:pt x="0" y="0"/>
                </a:moveTo>
                <a:lnTo>
                  <a:pt x="16094942" y="0"/>
                </a:lnTo>
                <a:lnTo>
                  <a:pt x="16094942" y="8570558"/>
                </a:lnTo>
                <a:lnTo>
                  <a:pt x="0" y="857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885208" y="7062332"/>
            <a:ext cx="6517583" cy="1296478"/>
            <a:chOff x="0" y="0"/>
            <a:chExt cx="1398769" cy="27824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98769" cy="278243"/>
            </a:xfrm>
            <a:custGeom>
              <a:avLst/>
              <a:gdLst/>
              <a:ahLst/>
              <a:cxnLst/>
              <a:rect l="l" t="t" r="r" b="b"/>
              <a:pathLst>
                <a:path w="1398769" h="278243">
                  <a:moveTo>
                    <a:pt x="59393" y="0"/>
                  </a:moveTo>
                  <a:lnTo>
                    <a:pt x="1339376" y="0"/>
                  </a:lnTo>
                  <a:cubicBezTo>
                    <a:pt x="1372178" y="0"/>
                    <a:pt x="1398769" y="26591"/>
                    <a:pt x="1398769" y="59393"/>
                  </a:cubicBezTo>
                  <a:lnTo>
                    <a:pt x="1398769" y="218851"/>
                  </a:lnTo>
                  <a:cubicBezTo>
                    <a:pt x="1398769" y="251652"/>
                    <a:pt x="1372178" y="278243"/>
                    <a:pt x="1339376" y="278243"/>
                  </a:cubicBezTo>
                  <a:lnTo>
                    <a:pt x="59393" y="278243"/>
                  </a:lnTo>
                  <a:cubicBezTo>
                    <a:pt x="26591" y="278243"/>
                    <a:pt x="0" y="251652"/>
                    <a:pt x="0" y="218851"/>
                  </a:cubicBezTo>
                  <a:lnTo>
                    <a:pt x="0" y="59393"/>
                  </a:lnTo>
                  <a:cubicBezTo>
                    <a:pt x="0" y="26591"/>
                    <a:pt x="26591" y="0"/>
                    <a:pt x="59393" y="0"/>
                  </a:cubicBezTo>
                  <a:close/>
                </a:path>
              </a:pathLst>
            </a:custGeom>
            <a:solidFill>
              <a:srgbClr val="FFA7D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398769" cy="29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6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766984" y="3434506"/>
            <a:ext cx="14123679" cy="279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290C0E"/>
                </a:solidFill>
                <a:latin typeface="Quicksand"/>
                <a:ea typeface="Quicksand"/>
                <a:cs typeface="Quicksand"/>
                <a:sym typeface="Quicksand"/>
              </a:rPr>
              <a:t>Nacrtaj bateriju mobitela. Ispod nje napiši 3 stvari koje ti  „troše“ bateriju (npr. previše zadaće, buka, svađe, loša ocjena) i 3 stvari koje ih „pune“ (npr. slušanje glazbe, šetnja psa, igranje nogometa, crtanje, razgovor...)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523552" y="1571901"/>
            <a:ext cx="1493979" cy="1215372"/>
          </a:xfrm>
          <a:custGeom>
            <a:avLst/>
            <a:gdLst/>
            <a:ahLst/>
            <a:cxnLst/>
            <a:rect l="l" t="t" r="r" b="b"/>
            <a:pathLst>
              <a:path w="1493979" h="1215372">
                <a:moveTo>
                  <a:pt x="0" y="0"/>
                </a:moveTo>
                <a:lnTo>
                  <a:pt x="1493978" y="0"/>
                </a:lnTo>
                <a:lnTo>
                  <a:pt x="1493978" y="1215371"/>
                </a:lnTo>
                <a:lnTo>
                  <a:pt x="0" y="12153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414465" y="1329095"/>
            <a:ext cx="2088536" cy="1723805"/>
          </a:xfrm>
          <a:custGeom>
            <a:avLst/>
            <a:gdLst/>
            <a:ahLst/>
            <a:cxnLst/>
            <a:rect l="l" t="t" r="r" b="b"/>
            <a:pathLst>
              <a:path w="2088536" h="1723805">
                <a:moveTo>
                  <a:pt x="0" y="0"/>
                </a:moveTo>
                <a:lnTo>
                  <a:pt x="2088536" y="0"/>
                </a:lnTo>
                <a:lnTo>
                  <a:pt x="2088536" y="1723805"/>
                </a:lnTo>
                <a:lnTo>
                  <a:pt x="0" y="17238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09447" y="1642628"/>
            <a:ext cx="10836496" cy="123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32"/>
              </a:lnSpc>
            </a:pPr>
            <a:r>
              <a:rPr lang="en-US" sz="8973">
                <a:solidFill>
                  <a:srgbClr val="029EFB"/>
                </a:solidFill>
                <a:latin typeface="Caveat Brush"/>
                <a:ea typeface="Caveat Brush"/>
                <a:cs typeface="Caveat Brush"/>
                <a:sym typeface="Caveat Brush"/>
              </a:rPr>
              <a:t>Zadatak: „Moj punjač“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16425" y="7219557"/>
            <a:ext cx="5455150" cy="92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4"/>
              </a:lnSpc>
            </a:pPr>
            <a:r>
              <a:rPr lang="en-US" sz="2653" b="1">
                <a:solidFill>
                  <a:srgbClr val="290C0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Čega želiš više, čega manje?</a:t>
            </a:r>
          </a:p>
          <a:p>
            <a:pPr algn="ctr">
              <a:lnSpc>
                <a:spcPts val="3714"/>
              </a:lnSpc>
              <a:spcBef>
                <a:spcPct val="0"/>
              </a:spcBef>
            </a:pPr>
            <a:r>
              <a:rPr lang="en-US" sz="2653" b="1">
                <a:solidFill>
                  <a:srgbClr val="290C0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Što te puni, a što prazni?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04806" y="-191388"/>
            <a:ext cx="10478388" cy="10478388"/>
          </a:xfrm>
          <a:custGeom>
            <a:avLst/>
            <a:gdLst/>
            <a:ahLst/>
            <a:cxnLst/>
            <a:rect l="l" t="t" r="r" b="b"/>
            <a:pathLst>
              <a:path w="10478388" h="10478388">
                <a:moveTo>
                  <a:pt x="0" y="0"/>
                </a:moveTo>
                <a:lnTo>
                  <a:pt x="10478388" y="0"/>
                </a:lnTo>
                <a:lnTo>
                  <a:pt x="10478388" y="10478388"/>
                </a:lnTo>
                <a:lnTo>
                  <a:pt x="0" y="104783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1246</Words>
  <Application>Microsoft Office PowerPoint</Application>
  <PresentationFormat>Prilagođeno</PresentationFormat>
  <Paragraphs>163</Paragraphs>
  <Slides>33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33</vt:i4>
      </vt:variant>
    </vt:vector>
  </HeadingPairs>
  <TitlesOfParts>
    <vt:vector size="40" baseType="lpstr">
      <vt:lpstr>Quicksand Bold</vt:lpstr>
      <vt:lpstr>Arial</vt:lpstr>
      <vt:lpstr>Caveat Brush</vt:lpstr>
      <vt:lpstr>Quicksand Medium</vt:lpstr>
      <vt:lpstr>Calibri</vt:lpstr>
      <vt:lpstr>Quicksand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Mentalno zdravlje</dc:title>
  <cp:lastModifiedBy>KORISNIK</cp:lastModifiedBy>
  <cp:revision>4</cp:revision>
  <dcterms:created xsi:type="dcterms:W3CDTF">2006-08-16T00:00:00Z</dcterms:created>
  <dcterms:modified xsi:type="dcterms:W3CDTF">2026-05-14T10:20:19Z</dcterms:modified>
  <dc:identifier>DAHI3j5T2hQ</dc:identifier>
</cp:coreProperties>
</file>