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8" r:id="rId4"/>
    <p:sldId id="257" r:id="rId5"/>
    <p:sldId id="273" r:id="rId6"/>
    <p:sldId id="274" r:id="rId7"/>
    <p:sldId id="259" r:id="rId8"/>
    <p:sldId id="261" r:id="rId9"/>
    <p:sldId id="269" r:id="rId10"/>
    <p:sldId id="270" r:id="rId11"/>
    <p:sldId id="271" r:id="rId12"/>
    <p:sldId id="265" r:id="rId13"/>
    <p:sldId id="267" r:id="rId14"/>
    <p:sldId id="262" r:id="rId15"/>
    <p:sldId id="263" r:id="rId16"/>
    <p:sldId id="26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01AEF-07E5-4873-9533-41912473A9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76680-CB3A-4108-BFE4-A18B1CF9040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Hrvatski jezik</a:t>
          </a:r>
        </a:p>
        <a:p>
          <a:r>
            <a:rPr lang="hr-HR" sz="1600" dirty="0">
              <a:solidFill>
                <a:schemeClr val="tx1"/>
              </a:solidFill>
            </a:rPr>
            <a:t> (5 sati tjedno)</a:t>
          </a:r>
          <a:endParaRPr lang="en-US" sz="1600" dirty="0">
            <a:solidFill>
              <a:schemeClr val="tx1"/>
            </a:solidFill>
          </a:endParaRPr>
        </a:p>
      </dgm:t>
    </dgm:pt>
    <dgm:pt modelId="{994B9022-923D-44D8-ADA1-D71DC1BE79F3}" type="parTrans" cxnId="{98AFEE73-822A-4DB7-B2BA-33AFB4F3117B}">
      <dgm:prSet/>
      <dgm:spPr/>
      <dgm:t>
        <a:bodyPr/>
        <a:lstStyle/>
        <a:p>
          <a:endParaRPr lang="en-US"/>
        </a:p>
      </dgm:t>
    </dgm:pt>
    <dgm:pt modelId="{D236C704-5AC7-496E-B8FE-60760A5B4EE5}" type="sibTrans" cxnId="{98AFEE73-822A-4DB7-B2BA-33AFB4F3117B}">
      <dgm:prSet/>
      <dgm:spPr/>
      <dgm:t>
        <a:bodyPr/>
        <a:lstStyle/>
        <a:p>
          <a:endParaRPr lang="en-US"/>
        </a:p>
      </dgm:t>
    </dgm:pt>
    <dgm:pt modelId="{404FB849-DC57-408C-8CB7-BD79E9B3BC6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Matematika</a:t>
          </a:r>
        </a:p>
        <a:p>
          <a:r>
            <a:rPr lang="hr-HR" sz="1600" dirty="0">
              <a:solidFill>
                <a:schemeClr val="tx1"/>
              </a:solidFill>
            </a:rPr>
            <a:t> (4 sata tjedno)</a:t>
          </a:r>
          <a:endParaRPr lang="en-US" sz="1600" dirty="0">
            <a:solidFill>
              <a:schemeClr val="tx1"/>
            </a:solidFill>
          </a:endParaRPr>
        </a:p>
      </dgm:t>
    </dgm:pt>
    <dgm:pt modelId="{2E78264C-E8D4-4FF5-BB3D-6227D5E84194}" type="parTrans" cxnId="{AD66BB51-4AEB-4B7F-9EAE-91276744D4E1}">
      <dgm:prSet/>
      <dgm:spPr/>
      <dgm:t>
        <a:bodyPr/>
        <a:lstStyle/>
        <a:p>
          <a:endParaRPr lang="en-US"/>
        </a:p>
      </dgm:t>
    </dgm:pt>
    <dgm:pt modelId="{EBACBF23-7AAE-4D01-B4B8-4E670F85ABB4}" type="sibTrans" cxnId="{AD66BB51-4AEB-4B7F-9EAE-91276744D4E1}">
      <dgm:prSet/>
      <dgm:spPr/>
      <dgm:t>
        <a:bodyPr/>
        <a:lstStyle/>
        <a:p>
          <a:endParaRPr lang="en-US"/>
        </a:p>
      </dgm:t>
    </dgm:pt>
    <dgm:pt modelId="{120F3835-2C8E-4DD3-A48B-197D7C75F79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Priroda i društvo (2 sata tjedno)</a:t>
          </a:r>
          <a:endParaRPr lang="en-US" sz="1600" dirty="0">
            <a:solidFill>
              <a:schemeClr val="tx1"/>
            </a:solidFill>
          </a:endParaRPr>
        </a:p>
      </dgm:t>
    </dgm:pt>
    <dgm:pt modelId="{003EB75C-5FC8-407E-A22B-0B0872D42590}" type="parTrans" cxnId="{1D5C213D-ED53-41F2-8375-072E2899F1BB}">
      <dgm:prSet/>
      <dgm:spPr/>
      <dgm:t>
        <a:bodyPr/>
        <a:lstStyle/>
        <a:p>
          <a:endParaRPr lang="en-US"/>
        </a:p>
      </dgm:t>
    </dgm:pt>
    <dgm:pt modelId="{9F4C482B-ECDF-4E0D-8BBB-C6A8EC40F718}" type="sibTrans" cxnId="{1D5C213D-ED53-41F2-8375-072E2899F1BB}">
      <dgm:prSet/>
      <dgm:spPr/>
      <dgm:t>
        <a:bodyPr/>
        <a:lstStyle/>
        <a:p>
          <a:endParaRPr lang="en-US"/>
        </a:p>
      </dgm:t>
    </dgm:pt>
    <dgm:pt modelId="{637C8445-70F8-4CB4-AE37-AB9FE3B8D33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600" b="0" dirty="0">
              <a:solidFill>
                <a:schemeClr val="tx1"/>
              </a:solidFill>
            </a:rPr>
            <a:t>Tjelesna i zdravstvena kultura </a:t>
          </a:r>
        </a:p>
        <a:p>
          <a:r>
            <a:rPr lang="hr-HR" sz="1600" b="0" dirty="0">
              <a:solidFill>
                <a:schemeClr val="tx1"/>
              </a:solidFill>
            </a:rPr>
            <a:t>(3 sata tjedno)</a:t>
          </a:r>
          <a:endParaRPr lang="en-US" sz="1600" b="0" dirty="0">
            <a:solidFill>
              <a:schemeClr val="tx1"/>
            </a:solidFill>
          </a:endParaRPr>
        </a:p>
      </dgm:t>
    </dgm:pt>
    <dgm:pt modelId="{A72DC9C9-5DDE-426B-B920-D10713885A19}" type="parTrans" cxnId="{73EBC526-8DBC-4983-AE28-63AE79EBCA24}">
      <dgm:prSet/>
      <dgm:spPr/>
      <dgm:t>
        <a:bodyPr/>
        <a:lstStyle/>
        <a:p>
          <a:endParaRPr lang="en-US"/>
        </a:p>
      </dgm:t>
    </dgm:pt>
    <dgm:pt modelId="{51543EF3-9873-46C2-84AA-623B45368A37}" type="sibTrans" cxnId="{73EBC526-8DBC-4983-AE28-63AE79EBCA24}">
      <dgm:prSet/>
      <dgm:spPr/>
      <dgm:t>
        <a:bodyPr/>
        <a:lstStyle/>
        <a:p>
          <a:endParaRPr lang="en-US"/>
        </a:p>
      </dgm:t>
    </dgm:pt>
    <dgm:pt modelId="{4174E763-5932-42FD-ADC2-718BC5AC144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Likovna kultura </a:t>
          </a:r>
        </a:p>
        <a:p>
          <a:r>
            <a:rPr lang="hr-HR" sz="1600" dirty="0">
              <a:solidFill>
                <a:schemeClr val="tx1"/>
              </a:solidFill>
            </a:rPr>
            <a:t>(1 sat tjedno)</a:t>
          </a:r>
          <a:endParaRPr lang="en-US" sz="1600" dirty="0">
            <a:solidFill>
              <a:schemeClr val="tx1"/>
            </a:solidFill>
          </a:endParaRPr>
        </a:p>
      </dgm:t>
    </dgm:pt>
    <dgm:pt modelId="{5AB04A35-7542-4A33-8E71-B8099AFB8C0D}" type="parTrans" cxnId="{83FCEF70-D5EC-467B-8C8A-C49D9BE93A5F}">
      <dgm:prSet/>
      <dgm:spPr/>
      <dgm:t>
        <a:bodyPr/>
        <a:lstStyle/>
        <a:p>
          <a:endParaRPr lang="en-US"/>
        </a:p>
      </dgm:t>
    </dgm:pt>
    <dgm:pt modelId="{A7E035BE-3A2C-46EF-9307-AF7E8F5B63FB}" type="sibTrans" cxnId="{83FCEF70-D5EC-467B-8C8A-C49D9BE93A5F}">
      <dgm:prSet/>
      <dgm:spPr/>
      <dgm:t>
        <a:bodyPr/>
        <a:lstStyle/>
        <a:p>
          <a:endParaRPr lang="en-US"/>
        </a:p>
      </dgm:t>
    </dgm:pt>
    <dgm:pt modelId="{59F930F1-9E35-4117-857D-7847E60CFE5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Glazbena kultura (1 sat tjedno</a:t>
          </a:r>
          <a:r>
            <a:rPr lang="hr-HR" sz="1000" dirty="0">
              <a:solidFill>
                <a:schemeClr val="tx1"/>
              </a:solidFill>
            </a:rPr>
            <a:t>)</a:t>
          </a:r>
          <a:endParaRPr lang="en-US" sz="1000" dirty="0">
            <a:solidFill>
              <a:schemeClr val="tx1"/>
            </a:solidFill>
          </a:endParaRPr>
        </a:p>
      </dgm:t>
    </dgm:pt>
    <dgm:pt modelId="{D32124BA-D025-40E2-8A20-3AC939DD3F5E}" type="parTrans" cxnId="{D9A220A2-52F2-406E-8914-3BD7A894C885}">
      <dgm:prSet/>
      <dgm:spPr/>
      <dgm:t>
        <a:bodyPr/>
        <a:lstStyle/>
        <a:p>
          <a:endParaRPr lang="en-US"/>
        </a:p>
      </dgm:t>
    </dgm:pt>
    <dgm:pt modelId="{EF457C8B-40BC-4AC7-8BD9-088F918D1291}" type="sibTrans" cxnId="{D9A220A2-52F2-406E-8914-3BD7A894C885}">
      <dgm:prSet/>
      <dgm:spPr/>
      <dgm:t>
        <a:bodyPr/>
        <a:lstStyle/>
        <a:p>
          <a:endParaRPr lang="en-US"/>
        </a:p>
      </dgm:t>
    </dgm:pt>
    <dgm:pt modelId="{764C678F-2E28-482E-A265-15684198050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Sat razrednika </a:t>
          </a:r>
        </a:p>
        <a:p>
          <a:r>
            <a:rPr lang="hr-HR" sz="1600" dirty="0">
              <a:solidFill>
                <a:schemeClr val="tx1"/>
              </a:solidFill>
            </a:rPr>
            <a:t>(1 sat tjedno)</a:t>
          </a:r>
          <a:endParaRPr lang="en-US" sz="1600" dirty="0">
            <a:solidFill>
              <a:schemeClr val="tx1"/>
            </a:solidFill>
          </a:endParaRPr>
        </a:p>
      </dgm:t>
    </dgm:pt>
    <dgm:pt modelId="{74FCF363-E20B-4D31-A01C-C815BA727D18}" type="parTrans" cxnId="{81B500E4-501C-4944-9908-C7AAFA545374}">
      <dgm:prSet/>
      <dgm:spPr/>
      <dgm:t>
        <a:bodyPr/>
        <a:lstStyle/>
        <a:p>
          <a:endParaRPr lang="en-US"/>
        </a:p>
      </dgm:t>
    </dgm:pt>
    <dgm:pt modelId="{04017DE0-6B00-4CBF-8872-C2F0481AA9E5}" type="sibTrans" cxnId="{81B500E4-501C-4944-9908-C7AAFA545374}">
      <dgm:prSet/>
      <dgm:spPr/>
      <dgm:t>
        <a:bodyPr/>
        <a:lstStyle/>
        <a:p>
          <a:endParaRPr lang="en-US"/>
        </a:p>
      </dgm:t>
    </dgm:pt>
    <dgm:pt modelId="{081BEBC9-E3F9-4559-AB7E-1325F5F0577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600" dirty="0" smtClean="0">
              <a:solidFill>
                <a:schemeClr val="tx1"/>
              </a:solidFill>
            </a:rPr>
            <a:t>Njemački i </a:t>
          </a:r>
          <a:r>
            <a:rPr lang="hr-HR" sz="1600" dirty="0">
              <a:solidFill>
                <a:schemeClr val="tx1"/>
              </a:solidFill>
            </a:rPr>
            <a:t>jezik </a:t>
          </a:r>
        </a:p>
        <a:p>
          <a:r>
            <a:rPr lang="hr-HR" sz="1600" dirty="0">
              <a:solidFill>
                <a:schemeClr val="tx1"/>
              </a:solidFill>
            </a:rPr>
            <a:t>(2 sata tjedno) </a:t>
          </a:r>
        </a:p>
        <a:p>
          <a:r>
            <a:rPr lang="hr-HR" sz="1600" dirty="0" smtClean="0">
              <a:solidFill>
                <a:schemeClr val="tx1"/>
              </a:solidFill>
            </a:rPr>
            <a:t>Jasna Šprem </a:t>
          </a:r>
          <a:r>
            <a:rPr lang="hr-HR" sz="1600" dirty="0" err="1" smtClean="0">
              <a:solidFill>
                <a:schemeClr val="tx1"/>
              </a:solidFill>
            </a:rPr>
            <a:t>Gušić</a:t>
          </a:r>
          <a:endParaRPr lang="en-US" sz="1600" dirty="0">
            <a:solidFill>
              <a:schemeClr val="tx1"/>
            </a:solidFill>
          </a:endParaRPr>
        </a:p>
      </dgm:t>
    </dgm:pt>
    <dgm:pt modelId="{9D5861C6-9416-47C1-9C5C-F387A373F556}" type="parTrans" cxnId="{214A7FB3-39BB-4F27-91BC-62094A75CEC2}">
      <dgm:prSet/>
      <dgm:spPr/>
      <dgm:t>
        <a:bodyPr/>
        <a:lstStyle/>
        <a:p>
          <a:endParaRPr lang="en-US"/>
        </a:p>
      </dgm:t>
    </dgm:pt>
    <dgm:pt modelId="{7A284308-31EA-4E6C-8910-AAB830482DC5}" type="sibTrans" cxnId="{214A7FB3-39BB-4F27-91BC-62094A75CEC2}">
      <dgm:prSet/>
      <dgm:spPr/>
      <dgm:t>
        <a:bodyPr/>
        <a:lstStyle/>
        <a:p>
          <a:endParaRPr lang="en-US"/>
        </a:p>
      </dgm:t>
    </dgm:pt>
    <dgm:pt modelId="{BB247C0B-60E8-4C39-9C9E-3584212A40F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b="1" dirty="0">
              <a:solidFill>
                <a:schemeClr val="tx1"/>
              </a:solidFill>
            </a:rPr>
            <a:t>IZBORNI PREDMETI, DOPUNSKA I DODATNA NASTAVA, IZVANNASTAVNE AKTIVNOSTI </a:t>
          </a:r>
          <a:endParaRPr lang="en-US" b="1" dirty="0">
            <a:solidFill>
              <a:schemeClr val="tx1"/>
            </a:solidFill>
          </a:endParaRP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2A0B4FF0-8953-42A3-A7EC-25C2B01C8890}" type="parTrans" cxnId="{335BF540-5F39-450A-8070-FDDCA136D48A}">
      <dgm:prSet/>
      <dgm:spPr/>
      <dgm:t>
        <a:bodyPr/>
        <a:lstStyle/>
        <a:p>
          <a:endParaRPr lang="en-US"/>
        </a:p>
      </dgm:t>
    </dgm:pt>
    <dgm:pt modelId="{C18B0768-5BA7-4221-8976-B804438A4B7F}" type="sibTrans" cxnId="{335BF540-5F39-450A-8070-FDDCA136D48A}">
      <dgm:prSet/>
      <dgm:spPr/>
      <dgm:t>
        <a:bodyPr/>
        <a:lstStyle/>
        <a:p>
          <a:endParaRPr lang="en-US"/>
        </a:p>
      </dgm:t>
    </dgm:pt>
    <dgm:pt modelId="{B00B3697-96F7-4995-8E1B-648E12A99D9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1600" b="0" dirty="0">
              <a:solidFill>
                <a:schemeClr val="tx1"/>
              </a:solidFill>
            </a:rPr>
            <a:t>Vjeronauk </a:t>
          </a:r>
        </a:p>
        <a:p>
          <a:r>
            <a:rPr lang="hr-HR" sz="1600" b="0" dirty="0">
              <a:solidFill>
                <a:schemeClr val="tx1"/>
              </a:solidFill>
            </a:rPr>
            <a:t>(2 sata tjedno) </a:t>
          </a:r>
        </a:p>
        <a:p>
          <a:r>
            <a:rPr lang="hr-HR" sz="1600" dirty="0">
              <a:solidFill>
                <a:schemeClr val="tx1"/>
              </a:solidFill>
            </a:rPr>
            <a:t> </a:t>
          </a:r>
          <a:r>
            <a:rPr lang="hr-HR" sz="1600" i="1" dirty="0">
              <a:solidFill>
                <a:schemeClr val="tx1"/>
              </a:solidFill>
            </a:rPr>
            <a:t>Mario Merkaš</a:t>
          </a:r>
          <a:endParaRPr lang="en-US" sz="1600" dirty="0">
            <a:solidFill>
              <a:schemeClr val="tx1"/>
            </a:solidFill>
          </a:endParaRPr>
        </a:p>
      </dgm:t>
    </dgm:pt>
    <dgm:pt modelId="{796D238D-61AB-4A41-88E9-F94347D4FCC7}" type="parTrans" cxnId="{3CCCC0A7-4862-4B54-AD56-E79089DBA52C}">
      <dgm:prSet/>
      <dgm:spPr/>
      <dgm:t>
        <a:bodyPr/>
        <a:lstStyle/>
        <a:p>
          <a:endParaRPr lang="en-US"/>
        </a:p>
      </dgm:t>
    </dgm:pt>
    <dgm:pt modelId="{2AEF524A-8E5F-422C-A2F7-A68EB3D25FFD}" type="sibTrans" cxnId="{3CCCC0A7-4862-4B54-AD56-E79089DBA52C}">
      <dgm:prSet/>
      <dgm:spPr/>
      <dgm:t>
        <a:bodyPr/>
        <a:lstStyle/>
        <a:p>
          <a:endParaRPr lang="en-US"/>
        </a:p>
      </dgm:t>
    </dgm:pt>
    <dgm:pt modelId="{907D7D65-D31F-4421-8745-4459500D56E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1600" b="0" dirty="0">
              <a:solidFill>
                <a:schemeClr val="tx1"/>
              </a:solidFill>
            </a:rPr>
            <a:t>Informatika</a:t>
          </a:r>
        </a:p>
        <a:p>
          <a:r>
            <a:rPr lang="hr-HR" sz="1600" b="0" dirty="0">
              <a:solidFill>
                <a:schemeClr val="tx1"/>
              </a:solidFill>
            </a:rPr>
            <a:t> (2 sata tjedno) </a:t>
          </a:r>
        </a:p>
        <a:p>
          <a:r>
            <a:rPr lang="hr-HR" sz="1600" b="0" dirty="0">
              <a:solidFill>
                <a:schemeClr val="tx1"/>
              </a:solidFill>
            </a:rPr>
            <a:t> </a:t>
          </a:r>
          <a:r>
            <a:rPr lang="hr-HR" sz="1600" b="0" i="1" dirty="0">
              <a:solidFill>
                <a:schemeClr val="tx1"/>
              </a:solidFill>
            </a:rPr>
            <a:t>Jasna Zidarić Hasanec </a:t>
          </a:r>
          <a:endParaRPr lang="en-US" sz="1600" b="0" dirty="0">
            <a:solidFill>
              <a:schemeClr val="tx1"/>
            </a:solidFill>
          </a:endParaRPr>
        </a:p>
      </dgm:t>
    </dgm:pt>
    <dgm:pt modelId="{5A5D8F20-3381-4BAF-9B46-3661933F49E8}" type="parTrans" cxnId="{7AF9FFFC-1E07-4FF4-B214-B9BC89B691FA}">
      <dgm:prSet/>
      <dgm:spPr/>
      <dgm:t>
        <a:bodyPr/>
        <a:lstStyle/>
        <a:p>
          <a:endParaRPr lang="en-US"/>
        </a:p>
      </dgm:t>
    </dgm:pt>
    <dgm:pt modelId="{A9829341-BFC6-47BF-BD88-88B37CE2AEE4}" type="sibTrans" cxnId="{7AF9FFFC-1E07-4FF4-B214-B9BC89B691FA}">
      <dgm:prSet/>
      <dgm:spPr/>
      <dgm:t>
        <a:bodyPr/>
        <a:lstStyle/>
        <a:p>
          <a:endParaRPr lang="en-US"/>
        </a:p>
      </dgm:t>
    </dgm:pt>
    <dgm:pt modelId="{75E17608-2A54-4B6A-9C1B-1957C69709C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Dopunska nastava </a:t>
          </a:r>
        </a:p>
        <a:p>
          <a:r>
            <a:rPr lang="hr-HR" sz="1600" dirty="0">
              <a:solidFill>
                <a:schemeClr val="tx1"/>
              </a:solidFill>
            </a:rPr>
            <a:t>(1 sat tjedno) </a:t>
          </a:r>
        </a:p>
        <a:p>
          <a:r>
            <a:rPr lang="hr-HR" sz="1600" dirty="0">
              <a:solidFill>
                <a:schemeClr val="tx1"/>
              </a:solidFill>
            </a:rPr>
            <a:t>HJ/MAT</a:t>
          </a:r>
          <a:endParaRPr lang="en-US" sz="1600" dirty="0">
            <a:solidFill>
              <a:schemeClr val="tx1"/>
            </a:solidFill>
          </a:endParaRPr>
        </a:p>
      </dgm:t>
    </dgm:pt>
    <dgm:pt modelId="{530A5A4B-53E8-41FF-899A-3C780A58126F}" type="parTrans" cxnId="{34507451-5B07-4D54-9EDB-C94A0B75C675}">
      <dgm:prSet/>
      <dgm:spPr/>
      <dgm:t>
        <a:bodyPr/>
        <a:lstStyle/>
        <a:p>
          <a:endParaRPr lang="en-US"/>
        </a:p>
      </dgm:t>
    </dgm:pt>
    <dgm:pt modelId="{F7B54916-8581-4E49-843C-895D40C93C72}" type="sibTrans" cxnId="{34507451-5B07-4D54-9EDB-C94A0B75C675}">
      <dgm:prSet/>
      <dgm:spPr/>
      <dgm:t>
        <a:bodyPr/>
        <a:lstStyle/>
        <a:p>
          <a:endParaRPr lang="en-US"/>
        </a:p>
      </dgm:t>
    </dgm:pt>
    <dgm:pt modelId="{790B1273-8E6B-4054-AE85-8EC1D9322B0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Dodatna nastava </a:t>
          </a:r>
        </a:p>
        <a:p>
          <a:r>
            <a:rPr lang="hr-HR" sz="1600" dirty="0">
              <a:solidFill>
                <a:schemeClr val="tx1"/>
              </a:solidFill>
            </a:rPr>
            <a:t>(1 sat tjedno) </a:t>
          </a:r>
        </a:p>
        <a:p>
          <a:r>
            <a:rPr lang="hr-HR" sz="1600" dirty="0">
              <a:solidFill>
                <a:schemeClr val="tx1"/>
              </a:solidFill>
            </a:rPr>
            <a:t>MAT</a:t>
          </a:r>
          <a:endParaRPr lang="en-US" sz="1600" dirty="0">
            <a:solidFill>
              <a:schemeClr val="tx1"/>
            </a:solidFill>
          </a:endParaRPr>
        </a:p>
      </dgm:t>
    </dgm:pt>
    <dgm:pt modelId="{8F979690-09CC-437D-9DFD-9A9552EC1EBB}" type="parTrans" cxnId="{B1988B62-7F1B-47A9-B0DA-3244FFB4C43C}">
      <dgm:prSet/>
      <dgm:spPr/>
      <dgm:t>
        <a:bodyPr/>
        <a:lstStyle/>
        <a:p>
          <a:endParaRPr lang="en-US"/>
        </a:p>
      </dgm:t>
    </dgm:pt>
    <dgm:pt modelId="{87AC27BB-ADFA-4505-A472-0CF1CDAC0AA1}" type="sibTrans" cxnId="{B1988B62-7F1B-47A9-B0DA-3244FFB4C43C}">
      <dgm:prSet/>
      <dgm:spPr/>
      <dgm:t>
        <a:bodyPr/>
        <a:lstStyle/>
        <a:p>
          <a:endParaRPr lang="en-US"/>
        </a:p>
      </dgm:t>
    </dgm:pt>
    <dgm:pt modelId="{661EE477-DACB-4B5C-80E0-01A78168CE9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Izvannastavne aktivnosti</a:t>
          </a:r>
        </a:p>
        <a:p>
          <a:r>
            <a:rPr lang="hr-HR" sz="1600" dirty="0">
              <a:solidFill>
                <a:schemeClr val="tx1"/>
              </a:solidFill>
            </a:rPr>
            <a:t> (1 sat tjedno)</a:t>
          </a:r>
          <a:endParaRPr lang="en-US" sz="1600" dirty="0">
            <a:solidFill>
              <a:schemeClr val="tx1"/>
            </a:solidFill>
          </a:endParaRPr>
        </a:p>
      </dgm:t>
    </dgm:pt>
    <dgm:pt modelId="{8A2C00F4-83F6-4D7E-A5E2-DAC4E81A0D3B}" type="parTrans" cxnId="{6D10AED2-1C54-4887-8694-68DBD34FA696}">
      <dgm:prSet/>
      <dgm:spPr/>
      <dgm:t>
        <a:bodyPr/>
        <a:lstStyle/>
        <a:p>
          <a:endParaRPr lang="en-US"/>
        </a:p>
      </dgm:t>
    </dgm:pt>
    <dgm:pt modelId="{A69CF8BC-4756-4C94-BD6D-6D365F1EDF8C}" type="sibTrans" cxnId="{6D10AED2-1C54-4887-8694-68DBD34FA696}">
      <dgm:prSet/>
      <dgm:spPr/>
      <dgm:t>
        <a:bodyPr/>
        <a:lstStyle/>
        <a:p>
          <a:endParaRPr lang="en-US"/>
        </a:p>
      </dgm:t>
    </dgm:pt>
    <dgm:pt modelId="{AAD5F8A2-5DE1-4C54-86E8-FE7F9E6F6B9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400" b="1" dirty="0">
              <a:solidFill>
                <a:schemeClr val="tx1"/>
              </a:solidFill>
            </a:rPr>
            <a:t>OBVEZNI NASTAVNI PREDMETI</a:t>
          </a:r>
        </a:p>
      </dgm:t>
    </dgm:pt>
    <dgm:pt modelId="{AED79650-4FE8-4F2C-81B4-F7259B0D9BF8}" type="parTrans" cxnId="{5B746FE5-8FBF-4580-BD6D-3125903F40EA}">
      <dgm:prSet/>
      <dgm:spPr/>
      <dgm:t>
        <a:bodyPr/>
        <a:lstStyle/>
        <a:p>
          <a:endParaRPr lang="hr-HR"/>
        </a:p>
      </dgm:t>
    </dgm:pt>
    <dgm:pt modelId="{343B736F-CB27-4E52-B12A-A5922FC742DC}" type="sibTrans" cxnId="{5B746FE5-8FBF-4580-BD6D-3125903F40EA}">
      <dgm:prSet/>
      <dgm:spPr/>
      <dgm:t>
        <a:bodyPr/>
        <a:lstStyle/>
        <a:p>
          <a:endParaRPr lang="hr-HR"/>
        </a:p>
      </dgm:t>
    </dgm:pt>
    <dgm:pt modelId="{7297D0A2-9693-47A0-B705-9A9E2683FE2B}" type="pres">
      <dgm:prSet presAssocID="{D8F01AEF-07E5-4873-9533-41912473A9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DC8658F-A8BA-4386-80ED-0F7F2E6A2E6A}" type="pres">
      <dgm:prSet presAssocID="{AAD5F8A2-5DE1-4C54-86E8-FE7F9E6F6B9B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8395F4-5F96-410B-92B5-57E81FF8B9D6}" type="pres">
      <dgm:prSet presAssocID="{343B736F-CB27-4E52-B12A-A5922FC742DC}" presName="sibTrans" presStyleCnt="0"/>
      <dgm:spPr/>
    </dgm:pt>
    <dgm:pt modelId="{661081DF-F723-463E-A38B-4C77CCEF86BE}" type="pres">
      <dgm:prSet presAssocID="{B4076680-CB3A-4108-BFE4-A18B1CF9040F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94209D-C6E3-458B-B0C9-99AFC66A7068}" type="pres">
      <dgm:prSet presAssocID="{D236C704-5AC7-496E-B8FE-60760A5B4EE5}" presName="sibTrans" presStyleCnt="0"/>
      <dgm:spPr/>
    </dgm:pt>
    <dgm:pt modelId="{CA826FB9-65AF-4D7C-A77F-B8461D830651}" type="pres">
      <dgm:prSet presAssocID="{404FB849-DC57-408C-8CB7-BD79E9B3BC6F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E1B4AF-ADF6-4292-B9D2-C191E3C35890}" type="pres">
      <dgm:prSet presAssocID="{EBACBF23-7AAE-4D01-B4B8-4E670F85ABB4}" presName="sibTrans" presStyleCnt="0"/>
      <dgm:spPr/>
    </dgm:pt>
    <dgm:pt modelId="{75BC7A7B-59ED-4703-B256-BBDCCE157696}" type="pres">
      <dgm:prSet presAssocID="{120F3835-2C8E-4DD3-A48B-197D7C75F79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FB9752-7EE0-41C2-8D7D-C33537826549}" type="pres">
      <dgm:prSet presAssocID="{9F4C482B-ECDF-4E0D-8BBB-C6A8EC40F718}" presName="sibTrans" presStyleCnt="0"/>
      <dgm:spPr/>
    </dgm:pt>
    <dgm:pt modelId="{75F16C1C-02E1-4564-8973-83FB5A8D2EF8}" type="pres">
      <dgm:prSet presAssocID="{637C8445-70F8-4CB4-AE37-AB9FE3B8D335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D3353E-5067-4982-9748-06AC06ED3DF2}" type="pres">
      <dgm:prSet presAssocID="{51543EF3-9873-46C2-84AA-623B45368A37}" presName="sibTrans" presStyleCnt="0"/>
      <dgm:spPr/>
    </dgm:pt>
    <dgm:pt modelId="{05EAC158-7D04-4906-B4F9-22433792524A}" type="pres">
      <dgm:prSet presAssocID="{4174E763-5932-42FD-ADC2-718BC5AC1447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CEE399-182F-4826-97F4-FF280504584C}" type="pres">
      <dgm:prSet presAssocID="{A7E035BE-3A2C-46EF-9307-AF7E8F5B63FB}" presName="sibTrans" presStyleCnt="0"/>
      <dgm:spPr/>
    </dgm:pt>
    <dgm:pt modelId="{D4356856-2EBB-4DCD-94A6-E624A0AB181E}" type="pres">
      <dgm:prSet presAssocID="{59F930F1-9E35-4117-857D-7847E60CFE50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50DD88-2F20-46BB-BDFC-C07E5468FF87}" type="pres">
      <dgm:prSet presAssocID="{EF457C8B-40BC-4AC7-8BD9-088F918D1291}" presName="sibTrans" presStyleCnt="0"/>
      <dgm:spPr/>
    </dgm:pt>
    <dgm:pt modelId="{CDA86421-AC49-479D-9D90-5ED2928FC5A8}" type="pres">
      <dgm:prSet presAssocID="{764C678F-2E28-482E-A265-156841980502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E6B024-CE9F-476D-BE3D-EAAC9D1EE01C}" type="pres">
      <dgm:prSet presAssocID="{04017DE0-6B00-4CBF-8872-C2F0481AA9E5}" presName="sibTrans" presStyleCnt="0"/>
      <dgm:spPr/>
    </dgm:pt>
    <dgm:pt modelId="{E126D650-A572-4BE9-99AA-240F25B725B2}" type="pres">
      <dgm:prSet presAssocID="{081BEBC9-E3F9-4559-AB7E-1325F5F0577E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C1555C-E4D7-48BB-BE2C-8D45AC56EAD7}" type="pres">
      <dgm:prSet presAssocID="{7A284308-31EA-4E6C-8910-AAB830482DC5}" presName="sibTrans" presStyleCnt="0"/>
      <dgm:spPr/>
    </dgm:pt>
    <dgm:pt modelId="{4EA9B537-17A8-4C49-8B2A-A081B043FD88}" type="pres">
      <dgm:prSet presAssocID="{BB247C0B-60E8-4C39-9C9E-3584212A40F8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D83899-4ED5-496B-9C03-C39C72C65460}" type="pres">
      <dgm:prSet presAssocID="{C18B0768-5BA7-4221-8976-B804438A4B7F}" presName="sibTrans" presStyleCnt="0"/>
      <dgm:spPr/>
    </dgm:pt>
    <dgm:pt modelId="{3D0BF61C-BF53-438E-8C23-455FA3D3E1E3}" type="pres">
      <dgm:prSet presAssocID="{B00B3697-96F7-4995-8E1B-648E12A99D9C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A1F513-09BF-4497-B250-AEEFF4F2C4F8}" type="pres">
      <dgm:prSet presAssocID="{2AEF524A-8E5F-422C-A2F7-A68EB3D25FFD}" presName="sibTrans" presStyleCnt="0"/>
      <dgm:spPr/>
    </dgm:pt>
    <dgm:pt modelId="{BFD18468-45C9-4625-98A5-898B4902EDB6}" type="pres">
      <dgm:prSet presAssocID="{907D7D65-D31F-4421-8745-4459500D56E5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8806CF-C573-48CA-B4A4-A81B1D7D335A}" type="pres">
      <dgm:prSet presAssocID="{A9829341-BFC6-47BF-BD88-88B37CE2AEE4}" presName="sibTrans" presStyleCnt="0"/>
      <dgm:spPr/>
    </dgm:pt>
    <dgm:pt modelId="{837AAF9A-2D5D-40CB-B782-316F6774590E}" type="pres">
      <dgm:prSet presAssocID="{75E17608-2A54-4B6A-9C1B-1957C69709C5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289E7D-87ED-4EFE-B1A5-1BCA6F1120F3}" type="pres">
      <dgm:prSet presAssocID="{F7B54916-8581-4E49-843C-895D40C93C72}" presName="sibTrans" presStyleCnt="0"/>
      <dgm:spPr/>
    </dgm:pt>
    <dgm:pt modelId="{4D294F54-AA03-473E-957D-AFBC77FCF824}" type="pres">
      <dgm:prSet presAssocID="{790B1273-8E6B-4054-AE85-8EC1D9322B01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804C29-CD6C-45A3-B0BE-78212DBF7250}" type="pres">
      <dgm:prSet presAssocID="{87AC27BB-ADFA-4505-A472-0CF1CDAC0AA1}" presName="sibTrans" presStyleCnt="0"/>
      <dgm:spPr/>
    </dgm:pt>
    <dgm:pt modelId="{FB8F1A35-AD64-4BE2-89AC-271E20D68C0F}" type="pres">
      <dgm:prSet presAssocID="{661EE477-DACB-4B5C-80E0-01A78168CE93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D66BB51-4AEB-4B7F-9EAE-91276744D4E1}" srcId="{D8F01AEF-07E5-4873-9533-41912473A9F1}" destId="{404FB849-DC57-408C-8CB7-BD79E9B3BC6F}" srcOrd="2" destOrd="0" parTransId="{2E78264C-E8D4-4FF5-BB3D-6227D5E84194}" sibTransId="{EBACBF23-7AAE-4D01-B4B8-4E670F85ABB4}"/>
    <dgm:cxn modelId="{6D10AED2-1C54-4887-8694-68DBD34FA696}" srcId="{D8F01AEF-07E5-4873-9533-41912473A9F1}" destId="{661EE477-DACB-4B5C-80E0-01A78168CE93}" srcOrd="14" destOrd="0" parTransId="{8A2C00F4-83F6-4D7E-A5E2-DAC4E81A0D3B}" sibTransId="{A69CF8BC-4756-4C94-BD6D-6D365F1EDF8C}"/>
    <dgm:cxn modelId="{FD6557F3-536D-490A-87C0-D7940C2E794D}" type="presOf" srcId="{661EE477-DACB-4B5C-80E0-01A78168CE93}" destId="{FB8F1A35-AD64-4BE2-89AC-271E20D68C0F}" srcOrd="0" destOrd="0" presId="urn:microsoft.com/office/officeart/2005/8/layout/default"/>
    <dgm:cxn modelId="{3DB9D5B0-353B-45A0-B4DB-75CC27B3C5BC}" type="presOf" srcId="{4174E763-5932-42FD-ADC2-718BC5AC1447}" destId="{05EAC158-7D04-4906-B4F9-22433792524A}" srcOrd="0" destOrd="0" presId="urn:microsoft.com/office/officeart/2005/8/layout/default"/>
    <dgm:cxn modelId="{7CCE163A-379F-4AFB-B5EA-A7D129FE8E3A}" type="presOf" srcId="{75E17608-2A54-4B6A-9C1B-1957C69709C5}" destId="{837AAF9A-2D5D-40CB-B782-316F6774590E}" srcOrd="0" destOrd="0" presId="urn:microsoft.com/office/officeart/2005/8/layout/default"/>
    <dgm:cxn modelId="{7AF9FFFC-1E07-4FF4-B214-B9BC89B691FA}" srcId="{D8F01AEF-07E5-4873-9533-41912473A9F1}" destId="{907D7D65-D31F-4421-8745-4459500D56E5}" srcOrd="11" destOrd="0" parTransId="{5A5D8F20-3381-4BAF-9B46-3661933F49E8}" sibTransId="{A9829341-BFC6-47BF-BD88-88B37CE2AEE4}"/>
    <dgm:cxn modelId="{AB197F6E-FD67-48CA-B426-C9D2A08F69F8}" type="presOf" srcId="{907D7D65-D31F-4421-8745-4459500D56E5}" destId="{BFD18468-45C9-4625-98A5-898B4902EDB6}" srcOrd="0" destOrd="0" presId="urn:microsoft.com/office/officeart/2005/8/layout/default"/>
    <dgm:cxn modelId="{81B500E4-501C-4944-9908-C7AAFA545374}" srcId="{D8F01AEF-07E5-4873-9533-41912473A9F1}" destId="{764C678F-2E28-482E-A265-156841980502}" srcOrd="7" destOrd="0" parTransId="{74FCF363-E20B-4D31-A01C-C815BA727D18}" sibTransId="{04017DE0-6B00-4CBF-8872-C2F0481AA9E5}"/>
    <dgm:cxn modelId="{34507451-5B07-4D54-9EDB-C94A0B75C675}" srcId="{D8F01AEF-07E5-4873-9533-41912473A9F1}" destId="{75E17608-2A54-4B6A-9C1B-1957C69709C5}" srcOrd="12" destOrd="0" parTransId="{530A5A4B-53E8-41FF-899A-3C780A58126F}" sibTransId="{F7B54916-8581-4E49-843C-895D40C93C72}"/>
    <dgm:cxn modelId="{3CCCC0A7-4862-4B54-AD56-E79089DBA52C}" srcId="{D8F01AEF-07E5-4873-9533-41912473A9F1}" destId="{B00B3697-96F7-4995-8E1B-648E12A99D9C}" srcOrd="10" destOrd="0" parTransId="{796D238D-61AB-4A41-88E9-F94347D4FCC7}" sibTransId="{2AEF524A-8E5F-422C-A2F7-A68EB3D25FFD}"/>
    <dgm:cxn modelId="{98AFEE73-822A-4DB7-B2BA-33AFB4F3117B}" srcId="{D8F01AEF-07E5-4873-9533-41912473A9F1}" destId="{B4076680-CB3A-4108-BFE4-A18B1CF9040F}" srcOrd="1" destOrd="0" parTransId="{994B9022-923D-44D8-ADA1-D71DC1BE79F3}" sibTransId="{D236C704-5AC7-496E-B8FE-60760A5B4EE5}"/>
    <dgm:cxn modelId="{C00C02C5-72C1-42CA-B1A3-C578B7661446}" type="presOf" srcId="{AAD5F8A2-5DE1-4C54-86E8-FE7F9E6F6B9B}" destId="{ADC8658F-A8BA-4386-80ED-0F7F2E6A2E6A}" srcOrd="0" destOrd="0" presId="urn:microsoft.com/office/officeart/2005/8/layout/default"/>
    <dgm:cxn modelId="{1D5C213D-ED53-41F2-8375-072E2899F1BB}" srcId="{D8F01AEF-07E5-4873-9533-41912473A9F1}" destId="{120F3835-2C8E-4DD3-A48B-197D7C75F79A}" srcOrd="3" destOrd="0" parTransId="{003EB75C-5FC8-407E-A22B-0B0872D42590}" sibTransId="{9F4C482B-ECDF-4E0D-8BBB-C6A8EC40F718}"/>
    <dgm:cxn modelId="{A63F17A2-5C98-4F1C-8C07-14F6DB825FFB}" type="presOf" srcId="{D8F01AEF-07E5-4873-9533-41912473A9F1}" destId="{7297D0A2-9693-47A0-B705-9A9E2683FE2B}" srcOrd="0" destOrd="0" presId="urn:microsoft.com/office/officeart/2005/8/layout/default"/>
    <dgm:cxn modelId="{4DE37C87-6666-44F3-A34D-5D69350CC729}" type="presOf" srcId="{BB247C0B-60E8-4C39-9C9E-3584212A40F8}" destId="{4EA9B537-17A8-4C49-8B2A-A081B043FD88}" srcOrd="0" destOrd="0" presId="urn:microsoft.com/office/officeart/2005/8/layout/default"/>
    <dgm:cxn modelId="{D2440A02-904C-4C01-BEDE-388A34482E5B}" type="presOf" srcId="{404FB849-DC57-408C-8CB7-BD79E9B3BC6F}" destId="{CA826FB9-65AF-4D7C-A77F-B8461D830651}" srcOrd="0" destOrd="0" presId="urn:microsoft.com/office/officeart/2005/8/layout/default"/>
    <dgm:cxn modelId="{214A7FB3-39BB-4F27-91BC-62094A75CEC2}" srcId="{D8F01AEF-07E5-4873-9533-41912473A9F1}" destId="{081BEBC9-E3F9-4559-AB7E-1325F5F0577E}" srcOrd="8" destOrd="0" parTransId="{9D5861C6-9416-47C1-9C5C-F387A373F556}" sibTransId="{7A284308-31EA-4E6C-8910-AAB830482DC5}"/>
    <dgm:cxn modelId="{2B396B54-F275-4D3C-82FE-D5C9E5BD9886}" type="presOf" srcId="{081BEBC9-E3F9-4559-AB7E-1325F5F0577E}" destId="{E126D650-A572-4BE9-99AA-240F25B725B2}" srcOrd="0" destOrd="0" presId="urn:microsoft.com/office/officeart/2005/8/layout/default"/>
    <dgm:cxn modelId="{FF37E201-ADFB-495B-8B61-085D9B8B4A71}" type="presOf" srcId="{59F930F1-9E35-4117-857D-7847E60CFE50}" destId="{D4356856-2EBB-4DCD-94A6-E624A0AB181E}" srcOrd="0" destOrd="0" presId="urn:microsoft.com/office/officeart/2005/8/layout/default"/>
    <dgm:cxn modelId="{94A8A764-4FFA-45CB-8409-76F735EAE050}" type="presOf" srcId="{764C678F-2E28-482E-A265-156841980502}" destId="{CDA86421-AC49-479D-9D90-5ED2928FC5A8}" srcOrd="0" destOrd="0" presId="urn:microsoft.com/office/officeart/2005/8/layout/default"/>
    <dgm:cxn modelId="{B1988B62-7F1B-47A9-B0DA-3244FFB4C43C}" srcId="{D8F01AEF-07E5-4873-9533-41912473A9F1}" destId="{790B1273-8E6B-4054-AE85-8EC1D9322B01}" srcOrd="13" destOrd="0" parTransId="{8F979690-09CC-437D-9DFD-9A9552EC1EBB}" sibTransId="{87AC27BB-ADFA-4505-A472-0CF1CDAC0AA1}"/>
    <dgm:cxn modelId="{1EC64809-9648-4E4A-B204-3FC30AA9D829}" type="presOf" srcId="{790B1273-8E6B-4054-AE85-8EC1D9322B01}" destId="{4D294F54-AA03-473E-957D-AFBC77FCF824}" srcOrd="0" destOrd="0" presId="urn:microsoft.com/office/officeart/2005/8/layout/default"/>
    <dgm:cxn modelId="{5B746FE5-8FBF-4580-BD6D-3125903F40EA}" srcId="{D8F01AEF-07E5-4873-9533-41912473A9F1}" destId="{AAD5F8A2-5DE1-4C54-86E8-FE7F9E6F6B9B}" srcOrd="0" destOrd="0" parTransId="{AED79650-4FE8-4F2C-81B4-F7259B0D9BF8}" sibTransId="{343B736F-CB27-4E52-B12A-A5922FC742DC}"/>
    <dgm:cxn modelId="{7E9A5C27-8479-4E88-A649-F0E528DDA5DB}" type="presOf" srcId="{637C8445-70F8-4CB4-AE37-AB9FE3B8D335}" destId="{75F16C1C-02E1-4564-8973-83FB5A8D2EF8}" srcOrd="0" destOrd="0" presId="urn:microsoft.com/office/officeart/2005/8/layout/default"/>
    <dgm:cxn modelId="{73EBC526-8DBC-4983-AE28-63AE79EBCA24}" srcId="{D8F01AEF-07E5-4873-9533-41912473A9F1}" destId="{637C8445-70F8-4CB4-AE37-AB9FE3B8D335}" srcOrd="4" destOrd="0" parTransId="{A72DC9C9-5DDE-426B-B920-D10713885A19}" sibTransId="{51543EF3-9873-46C2-84AA-623B45368A37}"/>
    <dgm:cxn modelId="{A4C5F784-F3B0-4D59-82FC-C82287F8BDAC}" type="presOf" srcId="{B4076680-CB3A-4108-BFE4-A18B1CF9040F}" destId="{661081DF-F723-463E-A38B-4C77CCEF86BE}" srcOrd="0" destOrd="0" presId="urn:microsoft.com/office/officeart/2005/8/layout/default"/>
    <dgm:cxn modelId="{D9A220A2-52F2-406E-8914-3BD7A894C885}" srcId="{D8F01AEF-07E5-4873-9533-41912473A9F1}" destId="{59F930F1-9E35-4117-857D-7847E60CFE50}" srcOrd="6" destOrd="0" parTransId="{D32124BA-D025-40E2-8A20-3AC939DD3F5E}" sibTransId="{EF457C8B-40BC-4AC7-8BD9-088F918D1291}"/>
    <dgm:cxn modelId="{335BF540-5F39-450A-8070-FDDCA136D48A}" srcId="{D8F01AEF-07E5-4873-9533-41912473A9F1}" destId="{BB247C0B-60E8-4C39-9C9E-3584212A40F8}" srcOrd="9" destOrd="0" parTransId="{2A0B4FF0-8953-42A3-A7EC-25C2B01C8890}" sibTransId="{C18B0768-5BA7-4221-8976-B804438A4B7F}"/>
    <dgm:cxn modelId="{F21C7A4B-84DC-4F9E-A235-75A8E56A3909}" type="presOf" srcId="{B00B3697-96F7-4995-8E1B-648E12A99D9C}" destId="{3D0BF61C-BF53-438E-8C23-455FA3D3E1E3}" srcOrd="0" destOrd="0" presId="urn:microsoft.com/office/officeart/2005/8/layout/default"/>
    <dgm:cxn modelId="{412C1676-DB7E-4A28-9120-8ABF5E108A59}" type="presOf" srcId="{120F3835-2C8E-4DD3-A48B-197D7C75F79A}" destId="{75BC7A7B-59ED-4703-B256-BBDCCE157696}" srcOrd="0" destOrd="0" presId="urn:microsoft.com/office/officeart/2005/8/layout/default"/>
    <dgm:cxn modelId="{83FCEF70-D5EC-467B-8C8A-C49D9BE93A5F}" srcId="{D8F01AEF-07E5-4873-9533-41912473A9F1}" destId="{4174E763-5932-42FD-ADC2-718BC5AC1447}" srcOrd="5" destOrd="0" parTransId="{5AB04A35-7542-4A33-8E71-B8099AFB8C0D}" sibTransId="{A7E035BE-3A2C-46EF-9307-AF7E8F5B63FB}"/>
    <dgm:cxn modelId="{B6DAB16F-EB5F-4FCD-A8F9-C65C9F23A0E3}" type="presParOf" srcId="{7297D0A2-9693-47A0-B705-9A9E2683FE2B}" destId="{ADC8658F-A8BA-4386-80ED-0F7F2E6A2E6A}" srcOrd="0" destOrd="0" presId="urn:microsoft.com/office/officeart/2005/8/layout/default"/>
    <dgm:cxn modelId="{31DC80B5-91C1-4EF4-9FB5-DEAA06CE2538}" type="presParOf" srcId="{7297D0A2-9693-47A0-B705-9A9E2683FE2B}" destId="{F68395F4-5F96-410B-92B5-57E81FF8B9D6}" srcOrd="1" destOrd="0" presId="urn:microsoft.com/office/officeart/2005/8/layout/default"/>
    <dgm:cxn modelId="{568E8C92-1BB8-463F-9034-EEFA88B85B33}" type="presParOf" srcId="{7297D0A2-9693-47A0-B705-9A9E2683FE2B}" destId="{661081DF-F723-463E-A38B-4C77CCEF86BE}" srcOrd="2" destOrd="0" presId="urn:microsoft.com/office/officeart/2005/8/layout/default"/>
    <dgm:cxn modelId="{3B907F78-FF49-42AB-90AD-954A457525C5}" type="presParOf" srcId="{7297D0A2-9693-47A0-B705-9A9E2683FE2B}" destId="{5094209D-C6E3-458B-B0C9-99AFC66A7068}" srcOrd="3" destOrd="0" presId="urn:microsoft.com/office/officeart/2005/8/layout/default"/>
    <dgm:cxn modelId="{6BEB8B41-5832-4E0D-B43B-DF145A385786}" type="presParOf" srcId="{7297D0A2-9693-47A0-B705-9A9E2683FE2B}" destId="{CA826FB9-65AF-4D7C-A77F-B8461D830651}" srcOrd="4" destOrd="0" presId="urn:microsoft.com/office/officeart/2005/8/layout/default"/>
    <dgm:cxn modelId="{27FE2D81-70C0-429A-AE3F-88FA9FD2FC82}" type="presParOf" srcId="{7297D0A2-9693-47A0-B705-9A9E2683FE2B}" destId="{05E1B4AF-ADF6-4292-B9D2-C191E3C35890}" srcOrd="5" destOrd="0" presId="urn:microsoft.com/office/officeart/2005/8/layout/default"/>
    <dgm:cxn modelId="{B34125DE-9E6D-48F8-8FD1-40631F63C34F}" type="presParOf" srcId="{7297D0A2-9693-47A0-B705-9A9E2683FE2B}" destId="{75BC7A7B-59ED-4703-B256-BBDCCE157696}" srcOrd="6" destOrd="0" presId="urn:microsoft.com/office/officeart/2005/8/layout/default"/>
    <dgm:cxn modelId="{5000A5DD-75EA-4F44-8F01-7BA315D1DE79}" type="presParOf" srcId="{7297D0A2-9693-47A0-B705-9A9E2683FE2B}" destId="{7DFB9752-7EE0-41C2-8D7D-C33537826549}" srcOrd="7" destOrd="0" presId="urn:microsoft.com/office/officeart/2005/8/layout/default"/>
    <dgm:cxn modelId="{1EFDA457-AA01-40F2-9334-BE0562A1659C}" type="presParOf" srcId="{7297D0A2-9693-47A0-B705-9A9E2683FE2B}" destId="{75F16C1C-02E1-4564-8973-83FB5A8D2EF8}" srcOrd="8" destOrd="0" presId="urn:microsoft.com/office/officeart/2005/8/layout/default"/>
    <dgm:cxn modelId="{7BB2133B-6D64-40BE-8F3D-B557FF05A932}" type="presParOf" srcId="{7297D0A2-9693-47A0-B705-9A9E2683FE2B}" destId="{F9D3353E-5067-4982-9748-06AC06ED3DF2}" srcOrd="9" destOrd="0" presId="urn:microsoft.com/office/officeart/2005/8/layout/default"/>
    <dgm:cxn modelId="{A074DB9E-E185-47B3-81F3-BEAA19C2CCFB}" type="presParOf" srcId="{7297D0A2-9693-47A0-B705-9A9E2683FE2B}" destId="{05EAC158-7D04-4906-B4F9-22433792524A}" srcOrd="10" destOrd="0" presId="urn:microsoft.com/office/officeart/2005/8/layout/default"/>
    <dgm:cxn modelId="{CBC1ACBA-4BFD-46A7-82E0-22FDB7EE1942}" type="presParOf" srcId="{7297D0A2-9693-47A0-B705-9A9E2683FE2B}" destId="{14CEE399-182F-4826-97F4-FF280504584C}" srcOrd="11" destOrd="0" presId="urn:microsoft.com/office/officeart/2005/8/layout/default"/>
    <dgm:cxn modelId="{5B20B489-69CB-4CED-810D-B0DA16AF8E47}" type="presParOf" srcId="{7297D0A2-9693-47A0-B705-9A9E2683FE2B}" destId="{D4356856-2EBB-4DCD-94A6-E624A0AB181E}" srcOrd="12" destOrd="0" presId="urn:microsoft.com/office/officeart/2005/8/layout/default"/>
    <dgm:cxn modelId="{5B62CC08-782F-438B-ABE1-BC5779A38393}" type="presParOf" srcId="{7297D0A2-9693-47A0-B705-9A9E2683FE2B}" destId="{1A50DD88-2F20-46BB-BDFC-C07E5468FF87}" srcOrd="13" destOrd="0" presId="urn:microsoft.com/office/officeart/2005/8/layout/default"/>
    <dgm:cxn modelId="{C6D71020-6198-4A6E-A7E9-5F97ED54F712}" type="presParOf" srcId="{7297D0A2-9693-47A0-B705-9A9E2683FE2B}" destId="{CDA86421-AC49-479D-9D90-5ED2928FC5A8}" srcOrd="14" destOrd="0" presId="urn:microsoft.com/office/officeart/2005/8/layout/default"/>
    <dgm:cxn modelId="{F1CCC78D-032E-46A0-8638-D668861A37A8}" type="presParOf" srcId="{7297D0A2-9693-47A0-B705-9A9E2683FE2B}" destId="{ABE6B024-CE9F-476D-BE3D-EAAC9D1EE01C}" srcOrd="15" destOrd="0" presId="urn:microsoft.com/office/officeart/2005/8/layout/default"/>
    <dgm:cxn modelId="{A4ED1BCA-2083-4580-9D71-E36445B9068D}" type="presParOf" srcId="{7297D0A2-9693-47A0-B705-9A9E2683FE2B}" destId="{E126D650-A572-4BE9-99AA-240F25B725B2}" srcOrd="16" destOrd="0" presId="urn:microsoft.com/office/officeart/2005/8/layout/default"/>
    <dgm:cxn modelId="{D32E329D-8B06-41B2-99BC-CC5304623CB7}" type="presParOf" srcId="{7297D0A2-9693-47A0-B705-9A9E2683FE2B}" destId="{A3C1555C-E4D7-48BB-BE2C-8D45AC56EAD7}" srcOrd="17" destOrd="0" presId="urn:microsoft.com/office/officeart/2005/8/layout/default"/>
    <dgm:cxn modelId="{8A82971E-264D-4427-8B53-7BD242D340F6}" type="presParOf" srcId="{7297D0A2-9693-47A0-B705-9A9E2683FE2B}" destId="{4EA9B537-17A8-4C49-8B2A-A081B043FD88}" srcOrd="18" destOrd="0" presId="urn:microsoft.com/office/officeart/2005/8/layout/default"/>
    <dgm:cxn modelId="{B0666565-CC16-4172-888A-8DC436CA503E}" type="presParOf" srcId="{7297D0A2-9693-47A0-B705-9A9E2683FE2B}" destId="{3ED83899-4ED5-496B-9C03-C39C72C65460}" srcOrd="19" destOrd="0" presId="urn:microsoft.com/office/officeart/2005/8/layout/default"/>
    <dgm:cxn modelId="{778F5B4B-547A-4192-8990-CE782F8594B6}" type="presParOf" srcId="{7297D0A2-9693-47A0-B705-9A9E2683FE2B}" destId="{3D0BF61C-BF53-438E-8C23-455FA3D3E1E3}" srcOrd="20" destOrd="0" presId="urn:microsoft.com/office/officeart/2005/8/layout/default"/>
    <dgm:cxn modelId="{006ECC82-D654-4CE8-A199-6005CD2F2ADB}" type="presParOf" srcId="{7297D0A2-9693-47A0-B705-9A9E2683FE2B}" destId="{E3A1F513-09BF-4497-B250-AEEFF4F2C4F8}" srcOrd="21" destOrd="0" presId="urn:microsoft.com/office/officeart/2005/8/layout/default"/>
    <dgm:cxn modelId="{9163EE5B-095E-4C80-B6E7-87DE103ED385}" type="presParOf" srcId="{7297D0A2-9693-47A0-B705-9A9E2683FE2B}" destId="{BFD18468-45C9-4625-98A5-898B4902EDB6}" srcOrd="22" destOrd="0" presId="urn:microsoft.com/office/officeart/2005/8/layout/default"/>
    <dgm:cxn modelId="{049AD535-1753-4221-A5B4-4DA07F0DA39C}" type="presParOf" srcId="{7297D0A2-9693-47A0-B705-9A9E2683FE2B}" destId="{C68806CF-C573-48CA-B4A4-A81B1D7D335A}" srcOrd="23" destOrd="0" presId="urn:microsoft.com/office/officeart/2005/8/layout/default"/>
    <dgm:cxn modelId="{FFEC1D0B-9124-4C3C-9ED0-F7E1D5A3B79B}" type="presParOf" srcId="{7297D0A2-9693-47A0-B705-9A9E2683FE2B}" destId="{837AAF9A-2D5D-40CB-B782-316F6774590E}" srcOrd="24" destOrd="0" presId="urn:microsoft.com/office/officeart/2005/8/layout/default"/>
    <dgm:cxn modelId="{F57E7499-6C2B-4843-B06C-55DC9AE823BD}" type="presParOf" srcId="{7297D0A2-9693-47A0-B705-9A9E2683FE2B}" destId="{B8289E7D-87ED-4EFE-B1A5-1BCA6F1120F3}" srcOrd="25" destOrd="0" presId="urn:microsoft.com/office/officeart/2005/8/layout/default"/>
    <dgm:cxn modelId="{B6DC5B83-6D48-4072-963D-91FDAA516CBA}" type="presParOf" srcId="{7297D0A2-9693-47A0-B705-9A9E2683FE2B}" destId="{4D294F54-AA03-473E-957D-AFBC77FCF824}" srcOrd="26" destOrd="0" presId="urn:microsoft.com/office/officeart/2005/8/layout/default"/>
    <dgm:cxn modelId="{8FE38F34-A03C-4D79-AABF-F97383FAED81}" type="presParOf" srcId="{7297D0A2-9693-47A0-B705-9A9E2683FE2B}" destId="{A2804C29-CD6C-45A3-B0BE-78212DBF7250}" srcOrd="27" destOrd="0" presId="urn:microsoft.com/office/officeart/2005/8/layout/default"/>
    <dgm:cxn modelId="{0EE4D07D-A3D0-46C7-BA97-AA13A77C109B}" type="presParOf" srcId="{7297D0A2-9693-47A0-B705-9A9E2683FE2B}" destId="{FB8F1A35-AD64-4BE2-89AC-271E20D68C0F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8658F-A8BA-4386-80ED-0F7F2E6A2E6A}">
      <dsp:nvSpPr>
        <dsp:cNvPr id="0" name=""/>
        <dsp:cNvSpPr/>
      </dsp:nvSpPr>
      <dsp:spPr>
        <a:xfrm>
          <a:off x="2140" y="247900"/>
          <a:ext cx="1697999" cy="10187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solidFill>
                <a:schemeClr val="tx1"/>
              </a:solidFill>
            </a:rPr>
            <a:t>OBVEZNI NASTAVNI PREDMETI</a:t>
          </a:r>
        </a:p>
      </dsp:txBody>
      <dsp:txXfrm>
        <a:off x="2140" y="247900"/>
        <a:ext cx="1697999" cy="1018799"/>
      </dsp:txXfrm>
    </dsp:sp>
    <dsp:sp modelId="{661081DF-F723-463E-A38B-4C77CCEF86BE}">
      <dsp:nvSpPr>
        <dsp:cNvPr id="0" name=""/>
        <dsp:cNvSpPr/>
      </dsp:nvSpPr>
      <dsp:spPr>
        <a:xfrm>
          <a:off x="1869939" y="247900"/>
          <a:ext cx="1697999" cy="10187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Hrvatski jezik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 (5 sati tjedno)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69939" y="247900"/>
        <a:ext cx="1697999" cy="1018799"/>
      </dsp:txXfrm>
    </dsp:sp>
    <dsp:sp modelId="{CA826FB9-65AF-4D7C-A77F-B8461D830651}">
      <dsp:nvSpPr>
        <dsp:cNvPr id="0" name=""/>
        <dsp:cNvSpPr/>
      </dsp:nvSpPr>
      <dsp:spPr>
        <a:xfrm>
          <a:off x="3737738" y="247900"/>
          <a:ext cx="1697999" cy="10187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Matematika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 (4 sata tjedno)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737738" y="247900"/>
        <a:ext cx="1697999" cy="1018799"/>
      </dsp:txXfrm>
    </dsp:sp>
    <dsp:sp modelId="{75BC7A7B-59ED-4703-B256-BBDCCE157696}">
      <dsp:nvSpPr>
        <dsp:cNvPr id="0" name=""/>
        <dsp:cNvSpPr/>
      </dsp:nvSpPr>
      <dsp:spPr>
        <a:xfrm>
          <a:off x="5605537" y="247900"/>
          <a:ext cx="1697999" cy="10187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Priroda i društvo (2 sata tjedno)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605537" y="247900"/>
        <a:ext cx="1697999" cy="1018799"/>
      </dsp:txXfrm>
    </dsp:sp>
    <dsp:sp modelId="{75F16C1C-02E1-4564-8973-83FB5A8D2EF8}">
      <dsp:nvSpPr>
        <dsp:cNvPr id="0" name=""/>
        <dsp:cNvSpPr/>
      </dsp:nvSpPr>
      <dsp:spPr>
        <a:xfrm>
          <a:off x="2140" y="1436499"/>
          <a:ext cx="1697999" cy="10187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>
              <a:solidFill>
                <a:schemeClr val="tx1"/>
              </a:solidFill>
            </a:rPr>
            <a:t>Tjelesna i zdravstvena kultura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>
              <a:solidFill>
                <a:schemeClr val="tx1"/>
              </a:solidFill>
            </a:rPr>
            <a:t>(3 sata tjedno)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140" y="1436499"/>
        <a:ext cx="1697999" cy="1018799"/>
      </dsp:txXfrm>
    </dsp:sp>
    <dsp:sp modelId="{05EAC158-7D04-4906-B4F9-22433792524A}">
      <dsp:nvSpPr>
        <dsp:cNvPr id="0" name=""/>
        <dsp:cNvSpPr/>
      </dsp:nvSpPr>
      <dsp:spPr>
        <a:xfrm>
          <a:off x="1869939" y="1436499"/>
          <a:ext cx="1697999" cy="10187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Likovna kultura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(1 sat tjedno)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69939" y="1436499"/>
        <a:ext cx="1697999" cy="1018799"/>
      </dsp:txXfrm>
    </dsp:sp>
    <dsp:sp modelId="{D4356856-2EBB-4DCD-94A6-E624A0AB181E}">
      <dsp:nvSpPr>
        <dsp:cNvPr id="0" name=""/>
        <dsp:cNvSpPr/>
      </dsp:nvSpPr>
      <dsp:spPr>
        <a:xfrm>
          <a:off x="3737738" y="1436499"/>
          <a:ext cx="1697999" cy="10187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Glazbena kultura (1 sat tjedno</a:t>
          </a:r>
          <a:r>
            <a:rPr lang="hr-HR" sz="1000" kern="1200" dirty="0">
              <a:solidFill>
                <a:schemeClr val="tx1"/>
              </a:solidFill>
            </a:rPr>
            <a:t>)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737738" y="1436499"/>
        <a:ext cx="1697999" cy="1018799"/>
      </dsp:txXfrm>
    </dsp:sp>
    <dsp:sp modelId="{CDA86421-AC49-479D-9D90-5ED2928FC5A8}">
      <dsp:nvSpPr>
        <dsp:cNvPr id="0" name=""/>
        <dsp:cNvSpPr/>
      </dsp:nvSpPr>
      <dsp:spPr>
        <a:xfrm>
          <a:off x="5605537" y="1436499"/>
          <a:ext cx="1697999" cy="10187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Sat razrednika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(1 sat tjedno)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605537" y="1436499"/>
        <a:ext cx="1697999" cy="1018799"/>
      </dsp:txXfrm>
    </dsp:sp>
    <dsp:sp modelId="{E126D650-A572-4BE9-99AA-240F25B725B2}">
      <dsp:nvSpPr>
        <dsp:cNvPr id="0" name=""/>
        <dsp:cNvSpPr/>
      </dsp:nvSpPr>
      <dsp:spPr>
        <a:xfrm>
          <a:off x="2140" y="2625098"/>
          <a:ext cx="1697999" cy="10187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Njemački i </a:t>
          </a:r>
          <a:r>
            <a:rPr lang="hr-HR" sz="1600" kern="1200" dirty="0">
              <a:solidFill>
                <a:schemeClr val="tx1"/>
              </a:solidFill>
            </a:rPr>
            <a:t>jezik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(2 sata tjedno)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Jasna Šprem </a:t>
          </a:r>
          <a:r>
            <a:rPr lang="hr-HR" sz="1600" kern="1200" dirty="0" err="1" smtClean="0">
              <a:solidFill>
                <a:schemeClr val="tx1"/>
              </a:solidFill>
            </a:rPr>
            <a:t>Gušić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40" y="2625098"/>
        <a:ext cx="1697999" cy="1018799"/>
      </dsp:txXfrm>
    </dsp:sp>
    <dsp:sp modelId="{4EA9B537-17A8-4C49-8B2A-A081B043FD88}">
      <dsp:nvSpPr>
        <dsp:cNvPr id="0" name=""/>
        <dsp:cNvSpPr/>
      </dsp:nvSpPr>
      <dsp:spPr>
        <a:xfrm>
          <a:off x="1869939" y="2625098"/>
          <a:ext cx="1697999" cy="1018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000" b="1" kern="1200" dirty="0">
              <a:solidFill>
                <a:schemeClr val="tx1"/>
              </a:solidFill>
            </a:rPr>
            <a:t>IZBORNI PREDMETI, DOPUNSKA I DODATNA NASTAVA, IZVANNASTAVNE AKTIVNOSTI </a:t>
          </a:r>
          <a:endParaRPr lang="en-US" sz="1000" b="1" kern="1200" dirty="0">
            <a:solidFill>
              <a:schemeClr val="tx1"/>
            </a:solidFill>
          </a:endParaRP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1869939" y="2625098"/>
        <a:ext cx="1697999" cy="1018799"/>
      </dsp:txXfrm>
    </dsp:sp>
    <dsp:sp modelId="{3D0BF61C-BF53-438E-8C23-455FA3D3E1E3}">
      <dsp:nvSpPr>
        <dsp:cNvPr id="0" name=""/>
        <dsp:cNvSpPr/>
      </dsp:nvSpPr>
      <dsp:spPr>
        <a:xfrm>
          <a:off x="3737738" y="2625098"/>
          <a:ext cx="1697999" cy="1018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>
              <a:solidFill>
                <a:schemeClr val="tx1"/>
              </a:solidFill>
            </a:rPr>
            <a:t>Vjeronauk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>
              <a:solidFill>
                <a:schemeClr val="tx1"/>
              </a:solidFill>
            </a:rPr>
            <a:t>(2 sata tjedno)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 </a:t>
          </a:r>
          <a:r>
            <a:rPr lang="hr-HR" sz="1600" i="1" kern="1200" dirty="0">
              <a:solidFill>
                <a:schemeClr val="tx1"/>
              </a:solidFill>
            </a:rPr>
            <a:t>Mario Merkaš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737738" y="2625098"/>
        <a:ext cx="1697999" cy="1018799"/>
      </dsp:txXfrm>
    </dsp:sp>
    <dsp:sp modelId="{BFD18468-45C9-4625-98A5-898B4902EDB6}">
      <dsp:nvSpPr>
        <dsp:cNvPr id="0" name=""/>
        <dsp:cNvSpPr/>
      </dsp:nvSpPr>
      <dsp:spPr>
        <a:xfrm>
          <a:off x="5605537" y="2625098"/>
          <a:ext cx="1697999" cy="1018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>
              <a:solidFill>
                <a:schemeClr val="tx1"/>
              </a:solidFill>
            </a:rPr>
            <a:t>Informatika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>
              <a:solidFill>
                <a:schemeClr val="tx1"/>
              </a:solidFill>
            </a:rPr>
            <a:t> (2 sata tjedno)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>
              <a:solidFill>
                <a:schemeClr val="tx1"/>
              </a:solidFill>
            </a:rPr>
            <a:t> </a:t>
          </a:r>
          <a:r>
            <a:rPr lang="hr-HR" sz="1600" b="0" i="1" kern="1200" dirty="0">
              <a:solidFill>
                <a:schemeClr val="tx1"/>
              </a:solidFill>
            </a:rPr>
            <a:t>Jasna Zidarić Hasanec 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5605537" y="2625098"/>
        <a:ext cx="1697999" cy="1018799"/>
      </dsp:txXfrm>
    </dsp:sp>
    <dsp:sp modelId="{837AAF9A-2D5D-40CB-B782-316F6774590E}">
      <dsp:nvSpPr>
        <dsp:cNvPr id="0" name=""/>
        <dsp:cNvSpPr/>
      </dsp:nvSpPr>
      <dsp:spPr>
        <a:xfrm>
          <a:off x="936039" y="3813698"/>
          <a:ext cx="1697999" cy="1018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Dopunska nastava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(1 sat tjedno)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HJ/MAT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36039" y="3813698"/>
        <a:ext cx="1697999" cy="1018799"/>
      </dsp:txXfrm>
    </dsp:sp>
    <dsp:sp modelId="{4D294F54-AA03-473E-957D-AFBC77FCF824}">
      <dsp:nvSpPr>
        <dsp:cNvPr id="0" name=""/>
        <dsp:cNvSpPr/>
      </dsp:nvSpPr>
      <dsp:spPr>
        <a:xfrm>
          <a:off x="2803838" y="3813698"/>
          <a:ext cx="1697999" cy="1018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Dodatna nastava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(1 sat tjedno)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MAT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03838" y="3813698"/>
        <a:ext cx="1697999" cy="1018799"/>
      </dsp:txXfrm>
    </dsp:sp>
    <dsp:sp modelId="{FB8F1A35-AD64-4BE2-89AC-271E20D68C0F}">
      <dsp:nvSpPr>
        <dsp:cNvPr id="0" name=""/>
        <dsp:cNvSpPr/>
      </dsp:nvSpPr>
      <dsp:spPr>
        <a:xfrm>
          <a:off x="4671637" y="3813698"/>
          <a:ext cx="1697999" cy="1018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Izvannastavne aktivnosti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 (1 sat tjedno)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671637" y="3813698"/>
        <a:ext cx="1697999" cy="1018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6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75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0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0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0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99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94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71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94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833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03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2B4517-1B63-4C8D-9962-793F14D5B30F}" type="datetimeFigureOut">
              <a:rPr lang="hr-HR" smtClean="0"/>
              <a:t>16.6.2026.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CDBA39-213C-4AB0-9E2B-3B716FBD799F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6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DDFA62-70A5-46B9-AD00-112D440BB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805" y="1506677"/>
            <a:ext cx="6973798" cy="2562472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accent2"/>
                </a:solidFill>
                <a:latin typeface="+mn-lt"/>
              </a:rPr>
              <a:t>PRIPREMA DJETETA </a:t>
            </a:r>
            <a:br>
              <a:rPr lang="hr-HR" sz="5400" b="1" dirty="0">
                <a:solidFill>
                  <a:schemeClr val="accent2"/>
                </a:solidFill>
                <a:latin typeface="+mn-lt"/>
              </a:rPr>
            </a:br>
            <a:r>
              <a:rPr lang="hr-HR" sz="5400" b="1" dirty="0">
                <a:solidFill>
                  <a:schemeClr val="accent2"/>
                </a:solidFill>
                <a:latin typeface="+mn-lt"/>
              </a:rPr>
              <a:t>ZA POČETAK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6C565C-7CA2-4D5D-AB9A-8FBAE62AB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13" y="4910491"/>
            <a:ext cx="11991974" cy="1143000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endParaRPr lang="hr-HR" dirty="0"/>
          </a:p>
          <a:p>
            <a:pPr algn="ctr"/>
            <a:r>
              <a:rPr lang="hr-HR" sz="190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 Ljubešćici, 16. lipnja 2026</a:t>
            </a:r>
            <a:r>
              <a:rPr lang="hr-HR" sz="19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7679566" y="4523657"/>
            <a:ext cx="347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Učiteljica:      Kristina Vitez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Ojurović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Pedagoginja: Patricia Lacković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394636" y="759262"/>
            <a:ext cx="415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OSNOVNA ŠKOLA LJUBEŠĆICA</a:t>
            </a:r>
          </a:p>
        </p:txBody>
      </p:sp>
      <p:pic>
        <p:nvPicPr>
          <p:cNvPr id="10" name="Picture 9" descr="A child with a backpack&#10;&#10;Description automatically generated">
            <a:extLst>
              <a:ext uri="{FF2B5EF4-FFF2-40B4-BE49-F238E27FC236}">
                <a16:creationId xmlns:a16="http://schemas.microsoft.com/office/drawing/2014/main" id="{ADF1ADE0-CE0E-890A-2E4F-6428B96CE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2" b="97198" l="9961" r="89941">
                        <a14:foregroundMark x1="40430" y1="97198" x2="66504" y2="96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77" y="1688012"/>
            <a:ext cx="4038702" cy="2674062"/>
          </a:xfrm>
          <a:prstGeom prst="rect">
            <a:avLst/>
          </a:prstGeom>
        </p:spPr>
      </p:pic>
      <p:pic>
        <p:nvPicPr>
          <p:cNvPr id="12" name="Picture 11" descr="A logo with a pencil and a cup&#10;&#10;Description automatically generated">
            <a:extLst>
              <a:ext uri="{FF2B5EF4-FFF2-40B4-BE49-F238E27FC236}">
                <a16:creationId xmlns:a16="http://schemas.microsoft.com/office/drawing/2014/main" id="{3B4EF6B0-B183-929F-AC07-C3E0776051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3" y="414376"/>
            <a:ext cx="1167384" cy="11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D35C-7C4C-F186-2CAA-0033AE7D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79" y="2125220"/>
            <a:ext cx="9918441" cy="111041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bijela majica kratkih rukava</a:t>
            </a:r>
            <a:endParaRPr lang="hr-H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kratke hlače, tajice ili trenirka</a:t>
            </a:r>
            <a:endParaRPr lang="hr-H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tenisice koje će služiti i kao papuče za učionicu</a:t>
            </a:r>
            <a:endParaRPr lang="hr-H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loptica (za tenis)</a:t>
            </a:r>
            <a:endParaRPr lang="hr-H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2D6067-D005-5063-7466-2D2A2B8C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55585"/>
          </a:xfrm>
        </p:spPr>
        <p:txBody>
          <a:bodyPr/>
          <a:lstStyle/>
          <a:p>
            <a:r>
              <a:rPr lang="hr-HR">
                <a:solidFill>
                  <a:schemeClr val="accent2"/>
                </a:solidFill>
              </a:rPr>
              <a:t>Oprema za tjelesnu i zdravstvenu kulturu</a:t>
            </a:r>
            <a:endParaRPr lang="hr-HR" dirty="0">
              <a:solidFill>
                <a:schemeClr val="accent2"/>
              </a:solidFill>
            </a:endParaRPr>
          </a:p>
        </p:txBody>
      </p:sp>
      <p:pic>
        <p:nvPicPr>
          <p:cNvPr id="9" name="Picture 8" descr="A child holding a football ball&#10;&#10;Description automatically generated">
            <a:extLst>
              <a:ext uri="{FF2B5EF4-FFF2-40B4-BE49-F238E27FC236}">
                <a16:creationId xmlns:a16="http://schemas.microsoft.com/office/drawing/2014/main" id="{1B4A39FD-9C85-AB63-611D-AE8C4CF746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18" y="2668662"/>
            <a:ext cx="3877802" cy="25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EEBA8-E795-88F0-8514-9A920B20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578" y="521736"/>
            <a:ext cx="6368142" cy="145075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2"/>
                </a:solidFill>
              </a:rPr>
              <a:t>Garderoba</a:t>
            </a:r>
          </a:p>
        </p:txBody>
      </p:sp>
      <p:pic>
        <p:nvPicPr>
          <p:cNvPr id="5" name="Picture 4" descr="A row of lockers in a school&#10;&#10;Description automatically generated">
            <a:extLst>
              <a:ext uri="{FF2B5EF4-FFF2-40B4-BE49-F238E27FC236}">
                <a16:creationId xmlns:a16="http://schemas.microsoft.com/office/drawing/2014/main" id="{91B0233A-527C-CE25-F7E8-B0795E7D6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2" r="5890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027E4-83A9-E557-651D-F4973FFA8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077" y="2374920"/>
            <a:ext cx="6368142" cy="3670180"/>
          </a:xfrm>
        </p:spPr>
        <p:txBody>
          <a:bodyPr>
            <a:normAutofit/>
          </a:bodyPr>
          <a:lstStyle/>
          <a:p>
            <a:pPr marL="228600"/>
            <a:r>
              <a:rPr lang="hr-HR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ORMARIĆI</a:t>
            </a:r>
            <a:endParaRPr lang="hr-HR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</a:rPr>
              <a:t>  p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odložak za cipele (za dno ormarića). To može biti npr. karton obavijen folijom s donje strane, stiroporni podložak, plastični poslužavnik ili sl.</a:t>
            </a:r>
          </a:p>
          <a:p>
            <a:pPr marL="0" indent="0">
              <a:buNone/>
              <a:tabLst>
                <a:tab pos="228600" algn="l"/>
              </a:tabLst>
            </a:pP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Svaki učenik će dobiti vlastiti ključ za ormarić. 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Preuzimanjem ključa učenik preuzima i odgovornost za čuvanje povjerenog ormarića te eventualnu štetu (oštećivanje ormarića, gubitak ključa i sl.)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18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FDAAF0-39E9-41A1-911D-CA9AFC7D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293" y="22842"/>
            <a:ext cx="6368142" cy="104028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Nastavni predmeti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0" l="26848" r="75870">
                        <a14:foregroundMark x1="49783" y1="19000" x2="63587" y2="23833"/>
                        <a14:foregroundMark x1="67500" y1="10833" x2="73804" y2="15333"/>
                        <a14:foregroundMark x1="37935" y1="68833" x2="52717" y2="62833"/>
                        <a14:foregroundMark x1="30217" y1="63833" x2="32717" y2="57167"/>
                        <a14:foregroundMark x1="42935" y1="77333" x2="44239" y2="85167"/>
                        <a14:foregroundMark x1="65978" y1="41167" x2="67609" y2="39667"/>
                        <a14:foregroundMark x1="38152" y1="13167" x2="40109" y2="5500"/>
                        <a14:foregroundMark x1="33370" y1="2500" x2="45000" y2="9833"/>
                        <a14:foregroundMark x1="30326" y1="9500" x2="43043" y2="2167"/>
                        <a14:foregroundMark x1="42500" y1="2833" x2="48804" y2="7667"/>
                        <a14:foregroundMark x1="53587" y1="86667" x2="54783" y2="87167"/>
                        <a14:foregroundMark x1="70217" y1="54667" x2="70761" y2="54167"/>
                        <a14:foregroundMark x1="70326" y1="29333" x2="70435" y2="30833"/>
                        <a14:foregroundMark x1="29348" y1="78833" x2="30326" y2="79333"/>
                        <a14:foregroundMark x1="30109" y1="15833" x2="31087" y2="15333"/>
                        <a14:foregroundMark x1="45870" y1="13833" x2="46630" y2="13833"/>
                        <a14:foregroundMark x1="48370" y1="44667" x2="47935" y2="53833"/>
                        <a14:foregroundMark x1="62717" y1="75500" x2="66413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64" r="26331" b="-1"/>
          <a:stretch/>
        </p:blipFill>
        <p:spPr>
          <a:xfrm>
            <a:off x="1" y="-25871"/>
            <a:ext cx="3685592" cy="590750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4DCE3702-999A-E54A-C795-24ACD9288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743045"/>
              </p:ext>
            </p:extLst>
          </p:nvPr>
        </p:nvGraphicFramePr>
        <p:xfrm>
          <a:off x="4251354" y="1253918"/>
          <a:ext cx="7305677" cy="5080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28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43339" y="679342"/>
            <a:ext cx="3372529" cy="5055904"/>
          </a:xfrm>
        </p:spPr>
        <p:txBody>
          <a:bodyPr anchor="ctr">
            <a:normAutofit/>
          </a:bodyPr>
          <a:lstStyle/>
          <a:p>
            <a:r>
              <a:rPr lang="hr-HR" dirty="0"/>
              <a:t>Školsko zvono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39" y="758771"/>
            <a:ext cx="1220657" cy="125195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5C3F0A-D302-AAF7-93E6-F0ADF5D6E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59530"/>
              </p:ext>
            </p:extLst>
          </p:nvPr>
        </p:nvGraphicFramePr>
        <p:xfrm>
          <a:off x="1164695" y="1485969"/>
          <a:ext cx="5847823" cy="324998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08763">
                  <a:extLst>
                    <a:ext uri="{9D8B030D-6E8A-4147-A177-3AD203B41FA5}">
                      <a16:colId xmlns:a16="http://schemas.microsoft.com/office/drawing/2014/main" val="2811037427"/>
                    </a:ext>
                  </a:extLst>
                </a:gridCol>
                <a:gridCol w="4139060">
                  <a:extLst>
                    <a:ext uri="{9D8B030D-6E8A-4147-A177-3AD203B41FA5}">
                      <a16:colId xmlns:a16="http://schemas.microsoft.com/office/drawing/2014/main" val="4108697367"/>
                    </a:ext>
                  </a:extLst>
                </a:gridCol>
              </a:tblGrid>
              <a:tr h="47630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ŠKOLSKI 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TRAJANJE NASTAVE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25936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8:00 – 8:45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22004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8:50 – 9:35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748930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ctr"/>
                      <a:endParaRPr lang="hr-HR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VELIKI ODMOR - UŽINA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900109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9:55 – 10:40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110539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10:45 – 11:30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08334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11:35 – 12:20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639939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12:25 – 13:10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77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2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B39C61-0BA8-43BF-9473-A00B17E1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Školske prehrana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522A0C-CE39-479F-A9CA-79AA04D3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2937"/>
            <a:ext cx="6152606" cy="3974980"/>
          </a:xfrm>
        </p:spPr>
        <p:txBody>
          <a:bodyPr/>
          <a:lstStyle/>
          <a:p>
            <a:r>
              <a:rPr lang="hr-HR" b="1" dirty="0"/>
              <a:t>Besplatna za sve učenike</a:t>
            </a:r>
          </a:p>
          <a:p>
            <a:r>
              <a:rPr lang="hr-HR" dirty="0"/>
              <a:t>Vrijeme obroka: 9:35 – 9:55 (veliki odmor)</a:t>
            </a:r>
          </a:p>
          <a:p>
            <a:r>
              <a:rPr lang="hr-HR" dirty="0"/>
              <a:t>Mjesečni meni nalazi se na web stranici škole </a:t>
            </a:r>
          </a:p>
          <a:p>
            <a:endParaRPr lang="hr-HR" dirty="0"/>
          </a:p>
          <a:p>
            <a:r>
              <a:rPr lang="hr-HR" b="1" dirty="0"/>
              <a:t>Napomenuti </a:t>
            </a:r>
            <a:r>
              <a:rPr lang="hr-HR" dirty="0"/>
              <a:t>ukoliko dijete ima alergijsku reakciju na određenu hranu.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3910" t="35540" r="16233" b="27946"/>
          <a:stretch/>
        </p:blipFill>
        <p:spPr>
          <a:xfrm>
            <a:off x="7029685" y="2556280"/>
            <a:ext cx="3017520" cy="31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5C38C-F827-4280-8DD1-4C0860F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Autobusni prijevoz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23A014-7570-4254-9072-A687D9FF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35473"/>
            <a:ext cx="10058400" cy="4023360"/>
          </a:xfrm>
        </p:spPr>
        <p:txBody>
          <a:bodyPr>
            <a:normAutofit/>
          </a:bodyPr>
          <a:lstStyle/>
          <a:p>
            <a:r>
              <a:rPr lang="hr-HR" dirty="0"/>
              <a:t>Autobusne stanice (naselje): Ivanovo Polje, Kalnička Kapela, </a:t>
            </a:r>
            <a:r>
              <a:rPr lang="hr-HR" dirty="0" err="1"/>
              <a:t>Rakovec</a:t>
            </a:r>
            <a:r>
              <a:rPr lang="hr-HR" dirty="0"/>
              <a:t>, </a:t>
            </a:r>
            <a:r>
              <a:rPr lang="hr-HR" dirty="0" err="1"/>
              <a:t>Ljubelj</a:t>
            </a:r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Povratak iz škole: </a:t>
            </a:r>
          </a:p>
          <a:p>
            <a:r>
              <a:rPr lang="hr-HR" dirty="0"/>
              <a:t>Nakon 5. sata – 12:25 h</a:t>
            </a:r>
          </a:p>
          <a:p>
            <a:r>
              <a:rPr lang="hr-HR" dirty="0"/>
              <a:t>Nakon 6. sata – 13:15 h</a:t>
            </a:r>
          </a:p>
          <a:p>
            <a:r>
              <a:rPr lang="hr-HR" dirty="0"/>
              <a:t>Nakon 7. sata – 14:00 h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72" y="3598746"/>
            <a:ext cx="2525951" cy="18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2047CF-6D86-4756-8A5D-10B1D666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Produženi boravak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1C244B-BDF3-4632-AD5F-30279236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2" y="2128122"/>
            <a:ext cx="10058400" cy="4023360"/>
          </a:xfrm>
        </p:spPr>
        <p:txBody>
          <a:bodyPr/>
          <a:lstStyle/>
          <a:p>
            <a:r>
              <a:rPr lang="hr-HR" dirty="0"/>
              <a:t>Učiteljice: Danijela Horvatić, Valentina </a:t>
            </a:r>
            <a:r>
              <a:rPr lang="hr-HR" dirty="0" err="1"/>
              <a:t>Mikulčić</a:t>
            </a:r>
            <a:endParaRPr lang="hr-HR" dirty="0"/>
          </a:p>
          <a:p>
            <a:r>
              <a:rPr lang="hr-HR" dirty="0">
                <a:solidFill>
                  <a:schemeClr val="tx1"/>
                </a:solidFill>
              </a:rPr>
              <a:t>Početak rada: od početka nastavne godine: 8.9.2026./utorak</a:t>
            </a:r>
          </a:p>
          <a:p>
            <a:r>
              <a:rPr lang="hr-HR" dirty="0"/>
              <a:t>Vrijeme boravka: 11:30 h – 16:30 h</a:t>
            </a:r>
          </a:p>
          <a:p>
            <a:r>
              <a:rPr lang="hr-HR" dirty="0"/>
              <a:t>Obroci: ručak u 13:10 h, užina od 14:30 do 15:00 h </a:t>
            </a:r>
          </a:p>
          <a:p>
            <a:r>
              <a:rPr lang="hr-HR" dirty="0"/>
              <a:t>Mjesečni meni se nalazi na web stranici škole</a:t>
            </a:r>
          </a:p>
          <a:p>
            <a:r>
              <a:rPr lang="hr-HR" dirty="0"/>
              <a:t>Pisanje domaće zadaće: do 15:00 h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0376" t="37054" r="3581" b="36160"/>
          <a:stretch/>
        </p:blipFill>
        <p:spPr>
          <a:xfrm>
            <a:off x="6126480" y="4139802"/>
            <a:ext cx="4689566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74D3F-3A85-4197-8F3D-D0CF82338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7258" y="1831433"/>
            <a:ext cx="7014753" cy="1212213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POČETAK JE NAJVAŽNIJI DIO POSLA.</a:t>
            </a:r>
            <a:r>
              <a:rPr lang="hr-HR" sz="6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hr-HR" sz="6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ED6FF1-AE27-462C-BE41-4EEC50F78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514" y="1552464"/>
            <a:ext cx="1849283" cy="1143000"/>
          </a:xfrm>
        </p:spPr>
        <p:txBody>
          <a:bodyPr>
            <a:normAutofit fontScale="85000" lnSpcReduction="20000"/>
          </a:bodyPr>
          <a:lstStyle/>
          <a:p>
            <a:pPr algn="r"/>
            <a:endParaRPr lang="hr-HR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/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Platon</a:t>
            </a:r>
          </a:p>
          <a:p>
            <a:pPr algn="r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3229309"/>
            <a:ext cx="7720150" cy="28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6DDCEC-8072-4447-90D3-4C92D976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4" y="474471"/>
            <a:ext cx="5127171" cy="145075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2"/>
                </a:solidFill>
              </a:rPr>
              <a:t>Dnevni red</a:t>
            </a:r>
          </a:p>
        </p:txBody>
      </p:sp>
      <p:pic>
        <p:nvPicPr>
          <p:cNvPr id="8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6" b="100000" l="9048" r="97976">
                        <a14:foregroundMark x1="18929" y1="91502" x2="22262" y2="82305"/>
                        <a14:foregroundMark x1="59286" y1="47264" x2="67024" y2="30733"/>
                        <a14:foregroundMark x1="59643" y1="21537" x2="65000" y2="26310"/>
                        <a14:foregroundMark x1="58810" y1="9080" x2="64167" y2="13504"/>
                        <a14:foregroundMark x1="66310" y1="14319" x2="70000" y2="14668"/>
                        <a14:foregroundMark x1="76548" y1="18743" x2="79405" y2="20373"/>
                        <a14:foregroundMark x1="78571" y1="33644" x2="80238" y2="29569"/>
                        <a14:foregroundMark x1="71190" y1="33178" x2="75357" y2="28405"/>
                        <a14:foregroundMark x1="77738" y1="54133" x2="81071" y2="47730"/>
                        <a14:foregroundMark x1="69524" y1="64959" x2="70833" y2="56577"/>
                        <a14:foregroundMark x1="59286" y1="64144" x2="51071" y2="54482"/>
                        <a14:foregroundMark x1="35833" y1="54948" x2="37500" y2="59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02" y="1122590"/>
            <a:ext cx="3801749" cy="388925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04F92-79CD-4568-9CF1-8F2BDCF00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282890"/>
            <a:ext cx="5127172" cy="367018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1. Priprema djeteta za školu</a:t>
            </a:r>
          </a:p>
          <a:p>
            <a:r>
              <a:rPr lang="hr-HR" dirty="0"/>
              <a:t>2. Nastavna godina 2026./2027.</a:t>
            </a:r>
          </a:p>
          <a:p>
            <a:r>
              <a:rPr lang="hr-HR" dirty="0"/>
              <a:t>3. Udžbenici i ostali obrazovni materijali</a:t>
            </a:r>
          </a:p>
          <a:p>
            <a:r>
              <a:rPr lang="hr-HR" dirty="0"/>
              <a:t>4. Školski pribor, oprema, garderoba</a:t>
            </a:r>
          </a:p>
          <a:p>
            <a:r>
              <a:rPr lang="hr-HR" dirty="0"/>
              <a:t>5. Nastavni predmeti</a:t>
            </a:r>
          </a:p>
          <a:p>
            <a:r>
              <a:rPr lang="hr-HR" dirty="0"/>
              <a:t>6. Školsko zvono</a:t>
            </a:r>
          </a:p>
          <a:p>
            <a:r>
              <a:rPr lang="hr-HR" dirty="0"/>
              <a:t>7. Školska prehrana</a:t>
            </a:r>
          </a:p>
          <a:p>
            <a:r>
              <a:rPr lang="hr-HR" dirty="0"/>
              <a:t>8. Autobusni prijevoz</a:t>
            </a:r>
          </a:p>
          <a:p>
            <a:r>
              <a:rPr lang="hr-HR" dirty="0"/>
              <a:t>9. Produženi boravak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4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99711"/>
            <a:ext cx="10058400" cy="126934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Priprema djeteta za školu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198431"/>
            <a:ext cx="10058400" cy="351190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683E7-D117-1DE7-F0F2-63516EF289E8}"/>
              </a:ext>
            </a:extLst>
          </p:cNvPr>
          <p:cNvSpPr txBox="1"/>
          <p:nvPr/>
        </p:nvSpPr>
        <p:spPr>
          <a:xfrm>
            <a:off x="820015" y="1907669"/>
            <a:ext cx="7160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skladan razvoj djetetovih sposobnosti</a:t>
            </a:r>
          </a:p>
          <a:p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vježba hotimične pažnje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razvijanje sposobnosti opažanja i promatranja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vježbe koncentracije i snalažljivosti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aktivnosti kojima se razvija spretnost prstiju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stvaranje pozitivne slike o sebi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stvaranje radnih navika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razvijanje kulturno-higijenskih navika – bonton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TE1261F10t00"/>
              </a:rPr>
              <a:t>navike odlaska na spavanje i ustajanja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TE1261F10t00"/>
              </a:rPr>
              <a:t>uređivanje kutka za učenje – briga o urednosti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motivirajuće okruženje u kojem se podržava dječja radoznalost, </a:t>
            </a:r>
          </a:p>
          <a:p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aktivnost, stjecanje novih iskustava, igra i stvaralaštvo </a:t>
            </a:r>
          </a:p>
        </p:txBody>
      </p:sp>
      <p:pic>
        <p:nvPicPr>
          <p:cNvPr id="5" name="Picture 4" descr="A child holding a hand of a person&#10;&#10;Description automatically generated">
            <a:extLst>
              <a:ext uri="{FF2B5EF4-FFF2-40B4-BE49-F238E27FC236}">
                <a16:creationId xmlns:a16="http://schemas.microsoft.com/office/drawing/2014/main" id="{08F6EBC7-9FBF-16E6-9659-4C8F3C87D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48" y="2045539"/>
            <a:ext cx="3883337" cy="218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55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6CCCBC-1501-418D-9325-2847B542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95" y="438298"/>
            <a:ext cx="10058400" cy="1213784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Priprema, pozor, kreni!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8DA34C-D8D1-4EC6-92A4-F3CD153F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4739"/>
            <a:ext cx="10058400" cy="4267683"/>
          </a:xfrm>
        </p:spPr>
        <p:txBody>
          <a:bodyPr>
            <a:normAutofit/>
          </a:bodyPr>
          <a:lstStyle/>
          <a:p>
            <a:r>
              <a:rPr lang="hr-HR" dirty="0"/>
              <a:t>Dobar start u školi ima dijete koje: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/>
              <a:t> ima dobru sliku o sebi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/>
              <a:t> zna se zauzeti za sebe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/>
              <a:t> zna rješavati nesuglasice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/>
              <a:t> se ponosi uspjehom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/>
              <a:t> podnosi neuspjeh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/>
              <a:t> pomaže i dijeli s drugima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/>
              <a:t> zna se dogovarati i pridržavati pravila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/>
              <a:t> s upornošću završava što je započelo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14453" r="21771" b="10652"/>
          <a:stretch/>
        </p:blipFill>
        <p:spPr>
          <a:xfrm>
            <a:off x="6983505" y="2660184"/>
            <a:ext cx="3702425" cy="29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227A-6722-B67B-62FF-1C7DDAB9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42588"/>
            <a:ext cx="10058400" cy="912471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Nastavna godina 2026./2027.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A2F4-9A0F-F7EE-40FA-03DD14FE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872307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hr-HR" sz="3300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Nastavna godina </a:t>
            </a:r>
            <a:r>
              <a:rPr lang="hr-HR" sz="3300" b="0" i="1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(najmanje 175 nastavna dana)</a:t>
            </a:r>
          </a:p>
          <a:p>
            <a:pPr algn="l" fontAlgn="base"/>
            <a:r>
              <a:rPr lang="hr-HR" sz="330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počinje </a:t>
            </a:r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7.9.2026./ponedjeljak</a:t>
            </a:r>
          </a:p>
          <a:p>
            <a:pPr algn="l" fontAlgn="base"/>
            <a:r>
              <a:rPr lang="hr-HR" sz="330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završava </a:t>
            </a:r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15.6.2027./utorak</a:t>
            </a:r>
          </a:p>
          <a:p>
            <a:pPr algn="l" fontAlgn="base"/>
            <a:r>
              <a:rPr lang="hr-HR" sz="3300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Nastava se ustrojava u dva polugodišta.</a:t>
            </a:r>
          </a:p>
          <a:p>
            <a:pPr algn="l" fontAlgn="base"/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Prvo polugodište: 7.9.2026. - 23.12.2026. </a:t>
            </a:r>
          </a:p>
          <a:p>
            <a:pPr algn="l" fontAlgn="base"/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Drugo polugodište: </a:t>
            </a:r>
            <a:r>
              <a:rPr lang="hr-HR" sz="3300" b="1" dirty="0">
                <a:solidFill>
                  <a:schemeClr val="tx1"/>
                </a:solidFill>
                <a:highlight>
                  <a:srgbClr val="FFFFFF"/>
                </a:highlight>
                <a:latin typeface="Minion Pro Cond"/>
              </a:rPr>
              <a:t>7</a:t>
            </a:r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.1.2027. – 15.6.2027.</a:t>
            </a:r>
          </a:p>
          <a:p>
            <a:pPr algn="l" fontAlgn="base"/>
            <a:endParaRPr lang="hr-HR" sz="3300" b="1" i="0" u="none" strike="noStrike" dirty="0">
              <a:solidFill>
                <a:srgbClr val="FF0000"/>
              </a:solidFill>
              <a:effectLst/>
              <a:highlight>
                <a:srgbClr val="FFFFFF"/>
              </a:highlight>
              <a:latin typeface="Minion Pro Cond"/>
            </a:endParaRPr>
          </a:p>
          <a:p>
            <a:pPr algn="l" fontAlgn="base"/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ŠKOLSKI ODMORI:</a:t>
            </a:r>
          </a:p>
          <a:p>
            <a:pPr algn="l" fontAlgn="base"/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Zimski odmor: 24.12.2025. – 9.01.2026. </a:t>
            </a:r>
            <a:r>
              <a:rPr lang="hr-HR" sz="3300" dirty="0">
                <a:solidFill>
                  <a:schemeClr val="tx1"/>
                </a:solidFill>
                <a:highlight>
                  <a:srgbClr val="FFFFFF"/>
                </a:highlight>
                <a:latin typeface="Minion Pro Cond"/>
              </a:rPr>
              <a:t>N</a:t>
            </a:r>
            <a:r>
              <a:rPr lang="hr-HR" sz="3300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astava počinje </a:t>
            </a:r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12.01.2026. </a:t>
            </a:r>
          </a:p>
          <a:p>
            <a:pPr algn="l" fontAlgn="base"/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Proljetni odmor: </a:t>
            </a:r>
            <a:r>
              <a:rPr lang="hr-HR" sz="3300" b="1" dirty="0">
                <a:solidFill>
                  <a:schemeClr val="tx1"/>
                </a:solidFill>
                <a:highlight>
                  <a:srgbClr val="FFFFFF"/>
                </a:highlight>
                <a:latin typeface="Minion Pro Cond"/>
              </a:rPr>
              <a:t>30</a:t>
            </a:r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.03.2026. – </a:t>
            </a:r>
            <a:r>
              <a:rPr lang="hr-HR" sz="3300" b="1" dirty="0">
                <a:solidFill>
                  <a:schemeClr val="tx1"/>
                </a:solidFill>
                <a:highlight>
                  <a:srgbClr val="FFFFFF"/>
                </a:highlight>
                <a:latin typeface="Minion Pro Cond"/>
              </a:rPr>
              <a:t>6</a:t>
            </a:r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.04.2026. </a:t>
            </a:r>
            <a:r>
              <a:rPr lang="hr-HR" sz="3300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Nastava počinje </a:t>
            </a:r>
            <a:r>
              <a:rPr lang="hr-HR" sz="3300" b="1" dirty="0">
                <a:solidFill>
                  <a:schemeClr val="tx1"/>
                </a:solidFill>
                <a:highlight>
                  <a:srgbClr val="FFFFFF"/>
                </a:highlight>
                <a:latin typeface="Minion Pro Cond"/>
              </a:rPr>
              <a:t>7</a:t>
            </a:r>
            <a:r>
              <a:rPr lang="hr-HR" sz="33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inion Pro Cond"/>
              </a:rPr>
              <a:t>.04.2026</a:t>
            </a:r>
            <a:r>
              <a:rPr lang="hr-HR" sz="3300" b="1" i="0" u="none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Minion Pro Cond"/>
              </a:rPr>
              <a:t>. </a:t>
            </a:r>
          </a:p>
          <a:p>
            <a:pPr algn="l" fontAlgn="base"/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6" name="Picture 5" descr="A group of children running&#10;&#10;Description automatically generated">
            <a:extLst>
              <a:ext uri="{FF2B5EF4-FFF2-40B4-BE49-F238E27FC236}">
                <a16:creationId xmlns:a16="http://schemas.microsoft.com/office/drawing/2014/main" id="{EE3913D1-1456-7B08-5D6F-FB6C53D3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77" y="2065908"/>
            <a:ext cx="3167018" cy="21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7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227A-6722-B67B-62FF-1C7DDAB9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42588"/>
            <a:ext cx="10058400" cy="912471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Nastavna godina 2026./2027.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A2F4-9A0F-F7EE-40FA-03DD14FE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963" y="2105709"/>
            <a:ext cx="10058400" cy="4872307"/>
          </a:xfrm>
        </p:spPr>
        <p:txBody>
          <a:bodyPr>
            <a:normAutofit/>
          </a:bodyPr>
          <a:lstStyle/>
          <a:p>
            <a:pPr algn="l" fontAlgn="base"/>
            <a:r>
              <a:rPr lang="hr-HR" dirty="0"/>
              <a:t>Praznici u 2026./2027. raspoređeni su na sljedeći način:</a:t>
            </a:r>
          </a:p>
          <a:p>
            <a:pPr algn="l" fontAlgn="base"/>
            <a:endParaRPr lang="hr-HR" dirty="0"/>
          </a:p>
          <a:p>
            <a:pPr algn="l" fontAlgn="base"/>
            <a:r>
              <a:rPr lang="hr-HR" dirty="0"/>
              <a:t>prvi dio zimskih praznika: 24. prosinca 2026. - 5. siječnja 2027. godine, s tim da nastava počinje 7. siječnja 2027. godine</a:t>
            </a:r>
          </a:p>
          <a:p>
            <a:pPr algn="l" fontAlgn="base"/>
            <a:r>
              <a:rPr lang="hr-HR" dirty="0"/>
              <a:t>drugi dio zimskih praznika: 22. veljače 2027. - 26. veljače 2027. godine, s tim da nastava počinje 1. ožujka 2027. godine</a:t>
            </a:r>
          </a:p>
          <a:p>
            <a:pPr algn="l" fontAlgn="base"/>
            <a:r>
              <a:rPr lang="hr-HR" dirty="0"/>
              <a:t>proljetni praznici: 25. ožujka 2027. - 2. travnja 2027. godine, s tim da nastava počinje 5. travnja 2027. godine.</a:t>
            </a:r>
          </a:p>
          <a:p>
            <a:pPr algn="l" fontAlgn="base"/>
            <a:r>
              <a:rPr lang="hr-HR" dirty="0"/>
              <a:t>ljetni praznici započinju 16. lipnja 2027.</a:t>
            </a:r>
          </a:p>
        </p:txBody>
      </p:sp>
    </p:spTree>
    <p:extLst>
      <p:ext uri="{BB962C8B-B14F-4D97-AF65-F5344CB8AC3E}">
        <p14:creationId xmlns:p14="http://schemas.microsoft.com/office/powerpoint/2010/main" val="24180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07E69B-0F6F-4D15-A988-616519F68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13C24-A97F-448E-BE2B-73E74A61D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953FD9-D80A-43BC-8711-5CDFE451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85" y="180882"/>
            <a:ext cx="5977937" cy="1151847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Udžbenici i ostali </a:t>
            </a:r>
            <a:br>
              <a:rPr lang="hr-HR" sz="4000" dirty="0">
                <a:solidFill>
                  <a:srgbClr val="FFFFFF"/>
                </a:solidFill>
              </a:rPr>
            </a:br>
            <a:r>
              <a:rPr lang="hr-HR" sz="4000" dirty="0">
                <a:solidFill>
                  <a:srgbClr val="FFFFFF"/>
                </a:solidFill>
              </a:rPr>
              <a:t>obrazovni materijali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7B4694-16C5-4627-95DE-69AA016C5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618376"/>
            <a:ext cx="7332741" cy="48425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1800" u="sng" dirty="0">
                <a:solidFill>
                  <a:schemeClr val="bg1"/>
                </a:solidFill>
              </a:rPr>
              <a:t>Nakladnik ALFA:</a:t>
            </a:r>
          </a:p>
          <a:p>
            <a:r>
              <a:rPr lang="hr-HR" sz="1800" b="1" dirty="0">
                <a:solidFill>
                  <a:schemeClr val="bg1"/>
                </a:solidFill>
              </a:rPr>
              <a:t>HRVATSKI JEZIK: </a:t>
            </a:r>
            <a:r>
              <a:rPr lang="hr-HR" sz="1800" dirty="0">
                <a:solidFill>
                  <a:schemeClr val="bg1"/>
                </a:solidFill>
              </a:rPr>
              <a:t>Čitam i pišem 1- udžbenik, čitančica, radna bilježnica</a:t>
            </a:r>
            <a:endParaRPr lang="hr-HR" sz="1800" i="1" dirty="0">
              <a:solidFill>
                <a:schemeClr val="bg1"/>
              </a:solidFill>
            </a:endParaRPr>
          </a:p>
          <a:p>
            <a:r>
              <a:rPr lang="hr-HR" sz="1800" b="1" dirty="0">
                <a:solidFill>
                  <a:schemeClr val="bg1"/>
                </a:solidFill>
              </a:rPr>
              <a:t>MATEMATIKA: </a:t>
            </a:r>
            <a:r>
              <a:rPr lang="hr-HR" sz="1800" dirty="0">
                <a:solidFill>
                  <a:schemeClr val="bg1"/>
                </a:solidFill>
              </a:rPr>
              <a:t>Otkrivamo matematiku 1 – </a:t>
            </a:r>
            <a:r>
              <a:rPr lang="hr-HR" sz="1800" i="1" dirty="0">
                <a:solidFill>
                  <a:schemeClr val="bg1"/>
                </a:solidFill>
              </a:rPr>
              <a:t>udžbenik, radna bilježnica i zbirka zadataka</a:t>
            </a:r>
          </a:p>
          <a:p>
            <a:r>
              <a:rPr lang="hr-HR" sz="1800" b="1" dirty="0">
                <a:solidFill>
                  <a:schemeClr val="bg1"/>
                </a:solidFill>
              </a:rPr>
              <a:t>PRIRODA I DRUŠTVO: </a:t>
            </a:r>
            <a:r>
              <a:rPr lang="hr-HR" sz="1800" dirty="0">
                <a:solidFill>
                  <a:schemeClr val="bg1"/>
                </a:solidFill>
              </a:rPr>
              <a:t>Priroda, društvo i ja 1 – </a:t>
            </a:r>
            <a:r>
              <a:rPr lang="hr-HR" sz="1800" i="1" dirty="0">
                <a:solidFill>
                  <a:schemeClr val="bg1"/>
                </a:solidFill>
              </a:rPr>
              <a:t>udžbenik i radna bilježnica</a:t>
            </a:r>
          </a:p>
          <a:p>
            <a:r>
              <a:rPr lang="hr-HR" sz="1800" b="1" dirty="0">
                <a:solidFill>
                  <a:schemeClr val="bg1"/>
                </a:solidFill>
              </a:rPr>
              <a:t>LIKOVNA KULTURA: </a:t>
            </a:r>
            <a:r>
              <a:rPr lang="hr-HR" sz="1800" dirty="0">
                <a:solidFill>
                  <a:schemeClr val="bg1"/>
                </a:solidFill>
              </a:rPr>
              <a:t>Likovna mapa 1, 2 – </a:t>
            </a:r>
            <a:r>
              <a:rPr lang="hr-HR" sz="1800" i="1" dirty="0">
                <a:solidFill>
                  <a:schemeClr val="bg1"/>
                </a:solidFill>
              </a:rPr>
              <a:t>likovna mapa s kolaž papirom</a:t>
            </a:r>
          </a:p>
          <a:p>
            <a:r>
              <a:rPr lang="hr-HR" sz="1800" b="1" dirty="0">
                <a:solidFill>
                  <a:schemeClr val="bg1"/>
                </a:solidFill>
              </a:rPr>
              <a:t>GLAZBENA KULTURA: </a:t>
            </a:r>
            <a:r>
              <a:rPr lang="hr-HR" sz="1800" dirty="0">
                <a:solidFill>
                  <a:schemeClr val="bg1"/>
                </a:solidFill>
              </a:rPr>
              <a:t>Moja glazba 1 </a:t>
            </a:r>
            <a:r>
              <a:rPr lang="hr-HR" sz="1800" i="1" dirty="0">
                <a:solidFill>
                  <a:schemeClr val="bg1"/>
                </a:solidFill>
              </a:rPr>
              <a:t>– radna vježbenica</a:t>
            </a:r>
          </a:p>
          <a:p>
            <a:r>
              <a:rPr lang="pl-PL" sz="1800" b="1" dirty="0">
                <a:solidFill>
                  <a:schemeClr val="bg1"/>
                </a:solidFill>
              </a:rPr>
              <a:t>INFORMATIKA: </a:t>
            </a:r>
            <a:r>
              <a:rPr lang="pl-PL" sz="1800" dirty="0">
                <a:solidFill>
                  <a:schemeClr val="bg1"/>
                </a:solidFill>
              </a:rPr>
              <a:t>Moja domena 1 – </a:t>
            </a:r>
            <a:r>
              <a:rPr lang="pl-PL" sz="1800" i="1" dirty="0">
                <a:solidFill>
                  <a:schemeClr val="bg1"/>
                </a:solidFill>
              </a:rPr>
              <a:t>udžbenik i radna bilježnica</a:t>
            </a:r>
            <a:endParaRPr lang="hr-HR" sz="1800" i="1" dirty="0">
              <a:solidFill>
                <a:schemeClr val="bg1"/>
              </a:solidFill>
            </a:endParaRPr>
          </a:p>
          <a:p>
            <a:r>
              <a:rPr lang="hr-HR" sz="1800" i="1" dirty="0">
                <a:solidFill>
                  <a:srgbClr val="FFFF00"/>
                </a:solidFill>
              </a:rPr>
              <a:t>ISPITI ZNANJA: Priroda i društvo (7 €), Hrvatski jezik (7 € ) i Matematika (7 €)</a:t>
            </a:r>
          </a:p>
          <a:p>
            <a:endParaRPr lang="hr-HR" sz="1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r-HR" sz="1800" u="sng" dirty="0">
                <a:solidFill>
                  <a:schemeClr val="bg1"/>
                </a:solidFill>
              </a:rPr>
              <a:t>Nakladnik OXFORD UNIVERSITY PRESS: 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bg1"/>
                </a:solidFill>
              </a:rPr>
              <a:t>ENGLESKI JEZIK: </a:t>
            </a:r>
            <a:r>
              <a:rPr lang="en-US" sz="1800" dirty="0">
                <a:solidFill>
                  <a:schemeClr val="bg1"/>
                </a:solidFill>
              </a:rPr>
              <a:t>Let's Explore! 1 </a:t>
            </a:r>
            <a:r>
              <a:rPr lang="hr-HR" sz="1800" dirty="0">
                <a:solidFill>
                  <a:schemeClr val="bg1"/>
                </a:solidFill>
              </a:rPr>
              <a:t>– </a:t>
            </a:r>
            <a:r>
              <a:rPr lang="hr-HR" sz="1800" i="1" dirty="0">
                <a:solidFill>
                  <a:schemeClr val="bg1"/>
                </a:solidFill>
              </a:rPr>
              <a:t>udžbenik, </a:t>
            </a:r>
            <a:r>
              <a:rPr lang="en-US" sz="1800" i="1" dirty="0" err="1">
                <a:solidFill>
                  <a:schemeClr val="bg1"/>
                </a:solidFill>
              </a:rPr>
              <a:t>radna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bilježnica</a:t>
            </a:r>
            <a:endParaRPr lang="hr-HR" sz="1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sz="1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1800" u="sng" dirty="0">
                <a:solidFill>
                  <a:schemeClr val="bg1"/>
                </a:solidFill>
              </a:rPr>
              <a:t>Nakladnik GLAS KONCILA: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bg1"/>
                </a:solidFill>
              </a:rPr>
              <a:t>VJERONAUK: </a:t>
            </a:r>
            <a:r>
              <a:rPr lang="hr-HR" sz="1800" dirty="0">
                <a:solidFill>
                  <a:schemeClr val="bg1"/>
                </a:solidFill>
              </a:rPr>
              <a:t>U Božjoj ljubavi – </a:t>
            </a:r>
            <a:r>
              <a:rPr lang="hr-HR" sz="1800" i="1" dirty="0">
                <a:solidFill>
                  <a:schemeClr val="bg1"/>
                </a:solidFill>
              </a:rPr>
              <a:t>udžbenik i radna bilježnica</a:t>
            </a:r>
          </a:p>
          <a:p>
            <a:pPr marL="0" indent="0">
              <a:buNone/>
            </a:pPr>
            <a:endParaRPr lang="hr-HR" sz="1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sz="9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A43E2-C9E1-4415-824D-FC15F7E61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4" b="97442" l="11341" r="90244">
                        <a14:foregroundMark x1="19024" y1="44884" x2="26341" y2="53721"/>
                        <a14:foregroundMark x1="22805" y1="49186" x2="22805" y2="49186"/>
                        <a14:foregroundMark x1="25000" y1="31395" x2="32439" y2="26512"/>
                        <a14:foregroundMark x1="25366" y1="28837" x2="25366" y2="33953"/>
                        <a14:foregroundMark x1="24756" y1="31395" x2="24390" y2="32326"/>
                        <a14:foregroundMark x1="78780" y1="49535" x2="80488" y2="42209"/>
                        <a14:foregroundMark x1="85122" y1="41628" x2="87073" y2="42558"/>
                        <a14:foregroundMark x1="84146" y1="45698" x2="83537" y2="43488"/>
                        <a14:foregroundMark x1="20732" y1="50000" x2="21098" y2="45116"/>
                        <a14:foregroundMark x1="40854" y1="58605" x2="42561" y2="68721"/>
                        <a14:foregroundMark x1="45122" y1="55698" x2="49634" y2="46628"/>
                        <a14:foregroundMark x1="44878" y1="27791" x2="46220" y2="33953"/>
                        <a14:foregroundMark x1="75488" y1="61744" x2="77683" y2="50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46" y="630203"/>
            <a:ext cx="2596713" cy="27262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20" y="3822077"/>
            <a:ext cx="2948480" cy="27216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F3F2C6-4D51-4364-B74C-4E0B6D6C9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8508"/>
            <a:ext cx="9059539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80485B-2FF0-4F81-8BD1-4F8F90F6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13" y="387445"/>
            <a:ext cx="10058400" cy="1000776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Školski pribor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79668D-B637-4C7E-B713-B0CFBE6AF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941" y="1767926"/>
            <a:ext cx="8503920" cy="4702629"/>
          </a:xfrm>
        </p:spPr>
        <p:txBody>
          <a:bodyPr>
            <a:normAutofit fontScale="25000" lnSpcReduction="20000"/>
          </a:bodyPr>
          <a:lstStyle/>
          <a:p>
            <a:pPr marL="137160" indent="0" algn="just">
              <a:lnSpc>
                <a:spcPct val="115000"/>
              </a:lnSpc>
              <a:buNone/>
            </a:pPr>
            <a:r>
              <a:rPr lang="hr-HR" sz="8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BILJEŽNICE:</a:t>
            </a:r>
            <a:endParaRPr lang="hr-HR" sz="8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CRTANČICA za hrvatski jezik, njemački jezik, prirodu i društvo, glazbeni</a:t>
            </a:r>
            <a:endParaRPr lang="hr-HR" sz="7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PISANKA A za hrvatski jezik, prirodu i društvo, vjeronauk</a:t>
            </a:r>
            <a:endParaRPr lang="hr-HR" sz="7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MATEMATIKA 1 i GEOMETRIJSKA BILJEŽNICA za matematiku</a:t>
            </a:r>
            <a:endParaRPr lang="hr-HR" sz="7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INFORMATIVKA za komuniciranje učiteljice s roditeljima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hr-HR" sz="7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hr-HR" sz="7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hr-HR" sz="8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PRIBOR ZA LIKOVNU KULTURU:</a:t>
            </a:r>
            <a:endParaRPr lang="hr-HR" sz="8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Kutija s priborom za likovnu kulturu:</a:t>
            </a:r>
            <a:r>
              <a:rPr lang="hr-HR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vodene boje, tempere, kistovi, čašica za vodu i krpica</a:t>
            </a:r>
            <a:r>
              <a:rPr lang="hr-HR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uljne pastele</a:t>
            </a:r>
            <a:r>
              <a:rPr lang="hr-HR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škarice i ljepilo</a:t>
            </a:r>
            <a:r>
              <a:rPr lang="hr-HR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plastelin, glinamol</a:t>
            </a:r>
            <a:r>
              <a:rPr lang="hr-HR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tuš</a:t>
            </a:r>
          </a:p>
          <a:p>
            <a:pPr marL="0" lvl="0" indent="0" algn="just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hr-HR" sz="7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Moguće je kupiti kompletnu likovnu kutiju s priborom za likovnu kulturu.</a:t>
            </a:r>
          </a:p>
          <a:p>
            <a:pPr marL="0" lvl="0" indent="0" algn="just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hr-HR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Plastični podložak za zaštitu klupe veličine cca 60x40 cm (ne manji) ili komad plastičnog stolnjaka te veličine ili stare novine </a:t>
            </a:r>
            <a:endParaRPr lang="hr-HR" sz="7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9" b="96708" l="13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87" y="879051"/>
            <a:ext cx="3357299" cy="25499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9" b="97893" l="10698" r="91628">
                        <a14:foregroundMark x1="25581" y1="64359" x2="69419" y2="95003"/>
                        <a14:foregroundMark x1="25581" y1="94582" x2="71512" y2="65623"/>
                        <a14:foregroundMark x1="29186" y1="11680" x2="39302" y2="45816"/>
                        <a14:foregroundMark x1="53721" y1="25647" x2="55814" y2="37929"/>
                        <a14:foregroundMark x1="27209" y1="9813" x2="34419" y2="10235"/>
                        <a14:foregroundMark x1="30465" y1="10596" x2="34070" y2="8730"/>
                        <a14:foregroundMark x1="40116" y1="21433" x2="42907" y2="22095"/>
                        <a14:foregroundMark x1="53721" y1="24383" x2="49767" y2="24383"/>
                        <a14:backgroundMark x1="21512" y1="95184" x2="35233" y2="99579"/>
                        <a14:backgroundMark x1="34070" y1="98555" x2="64186" y2="99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" y="5119685"/>
            <a:ext cx="852777" cy="16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6117-35CC-D21E-AA6E-149AE9DC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54573"/>
          </a:xfrm>
        </p:spPr>
        <p:txBody>
          <a:bodyPr>
            <a:normAutofit fontScale="90000"/>
          </a:bodyPr>
          <a:lstStyle/>
          <a:p>
            <a:r>
              <a:rPr lang="hr-H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DC42-5E0B-F9DF-9D9B-A82A36E26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1560"/>
            <a:ext cx="10058400" cy="5231130"/>
          </a:xfrm>
        </p:spPr>
        <p:txBody>
          <a:bodyPr>
            <a:normAutofit/>
          </a:bodyPr>
          <a:lstStyle/>
          <a:p>
            <a:pPr marL="228600" algn="just">
              <a:lnSpc>
                <a:spcPct val="115000"/>
              </a:lnSpc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0"/>
              </a:spcBef>
            </a:pPr>
            <a:r>
              <a:rPr lang="hr-H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PERNICA</a:t>
            </a:r>
          </a:p>
          <a:p>
            <a:pPr marL="228600" algn="just">
              <a:lnSpc>
                <a:spcPct val="115000"/>
              </a:lnSpc>
              <a:spcBef>
                <a:spcPts val="0"/>
              </a:spcBef>
            </a:pPr>
            <a:r>
              <a:rPr lang="hr-HR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obične olovke, šiljilo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gumica za brisanje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drvene bojice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flomasteri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ravnalo</a:t>
            </a:r>
            <a:endParaRPr lang="hr-HR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FASCIKL A4 formata s imenom i prezimenom - 2 komada </a:t>
            </a:r>
            <a:endParaRPr lang="hr-HR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2291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ravnalo s geometrijskim likovima (za matematiku)</a:t>
            </a: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291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modeli geometrijskih tijela</a:t>
            </a:r>
            <a:endParaRPr lang="hr-HR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 knjige i bilježnice omotati i napisati ime i prezime učenika.</a:t>
            </a:r>
            <a:endParaRPr lang="hr-H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D782A-627A-38F9-74FE-59CF59905318}"/>
              </a:ext>
            </a:extLst>
          </p:cNvPr>
          <p:cNvSpPr txBox="1"/>
          <p:nvPr/>
        </p:nvSpPr>
        <p:spPr>
          <a:xfrm>
            <a:off x="1190586" y="1001431"/>
            <a:ext cx="64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Ostali pribor</a:t>
            </a:r>
          </a:p>
        </p:txBody>
      </p:sp>
      <p:pic>
        <p:nvPicPr>
          <p:cNvPr id="6" name="Picture 5" descr="A school supplies on a table&#10;&#10;Description automatically generated">
            <a:extLst>
              <a:ext uri="{FF2B5EF4-FFF2-40B4-BE49-F238E27FC236}">
                <a16:creationId xmlns:a16="http://schemas.microsoft.com/office/drawing/2014/main" id="{5BEF40FA-9BF4-7A43-3514-2801B6D30D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27" y="3363686"/>
            <a:ext cx="3342010" cy="23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3534</TotalTime>
  <Words>1093</Words>
  <Application>Microsoft Office PowerPoint</Application>
  <PresentationFormat>Široki zaslon</PresentationFormat>
  <Paragraphs>182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Minion Pro Cond</vt:lpstr>
      <vt:lpstr>Times New Roman</vt:lpstr>
      <vt:lpstr>TTE1261F10t00</vt:lpstr>
      <vt:lpstr>Retrospektiva</vt:lpstr>
      <vt:lpstr>PRIPREMA DJETETA  ZA POČETAK ŠKOLE</vt:lpstr>
      <vt:lpstr>Dnevni red</vt:lpstr>
      <vt:lpstr>Priprema djeteta za školu</vt:lpstr>
      <vt:lpstr>Priprema, pozor, kreni!</vt:lpstr>
      <vt:lpstr>Nastavna godina 2026./2027.</vt:lpstr>
      <vt:lpstr>Nastavna godina 2026./2027.</vt:lpstr>
      <vt:lpstr>Udžbenici i ostali  obrazovni materijali</vt:lpstr>
      <vt:lpstr>Školski pribor</vt:lpstr>
      <vt:lpstr> </vt:lpstr>
      <vt:lpstr>Oprema za tjelesnu i zdravstvenu kulturu</vt:lpstr>
      <vt:lpstr>Garderoba</vt:lpstr>
      <vt:lpstr>Nastavni predmeti</vt:lpstr>
      <vt:lpstr>Školsko zvono </vt:lpstr>
      <vt:lpstr>Školske prehrana</vt:lpstr>
      <vt:lpstr>Autobusni prijevoz</vt:lpstr>
      <vt:lpstr>Produženi boravak</vt:lpstr>
      <vt:lpstr>POČETAK JE NAJVAŽNIJI DIO POSLA.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DJETETA ZA POČETAK ŠKOLSKE GODINE</dc:title>
  <dc:creator>Božica Šantek</dc:creator>
  <cp:lastModifiedBy>KORISNIK</cp:lastModifiedBy>
  <cp:revision>68</cp:revision>
  <cp:lastPrinted>2025-06-12T05:44:14Z</cp:lastPrinted>
  <dcterms:created xsi:type="dcterms:W3CDTF">2023-05-27T10:30:19Z</dcterms:created>
  <dcterms:modified xsi:type="dcterms:W3CDTF">2026-06-16T08:58:48Z</dcterms:modified>
</cp:coreProperties>
</file>